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3" r:id="rId2"/>
    <p:sldId id="266" r:id="rId3"/>
    <p:sldId id="268" r:id="rId4"/>
    <p:sldId id="264" r:id="rId5"/>
    <p:sldId id="269" r:id="rId6"/>
    <p:sldId id="262" r:id="rId7"/>
    <p:sldId id="279" r:id="rId8"/>
    <p:sldId id="259" r:id="rId9"/>
    <p:sldId id="260" r:id="rId10"/>
    <p:sldId id="261" r:id="rId11"/>
    <p:sldId id="280" r:id="rId12"/>
    <p:sldId id="287" r:id="rId13"/>
    <p:sldId id="316" r:id="rId14"/>
    <p:sldId id="317" r:id="rId15"/>
    <p:sldId id="282" r:id="rId16"/>
    <p:sldId id="283" r:id="rId17"/>
    <p:sldId id="296" r:id="rId18"/>
    <p:sldId id="297" r:id="rId19"/>
    <p:sldId id="298" r:id="rId20"/>
    <p:sldId id="299" r:id="rId21"/>
    <p:sldId id="300" r:id="rId22"/>
    <p:sldId id="301" r:id="rId23"/>
    <p:sldId id="305" r:id="rId24"/>
    <p:sldId id="284" r:id="rId25"/>
    <p:sldId id="319" r:id="rId26"/>
    <p:sldId id="320" r:id="rId27"/>
    <p:sldId id="257" r:id="rId28"/>
    <p:sldId id="277" r:id="rId29"/>
    <p:sldId id="276" r:id="rId30"/>
    <p:sldId id="258" r:id="rId31"/>
    <p:sldId id="321" r:id="rId32"/>
    <p:sldId id="322" r:id="rId33"/>
    <p:sldId id="323" r:id="rId34"/>
    <p:sldId id="291" r:id="rId35"/>
    <p:sldId id="292" r:id="rId36"/>
    <p:sldId id="293" r:id="rId37"/>
    <p:sldId id="274" r:id="rId38"/>
    <p:sldId id="27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9BDB"/>
    <a:srgbClr val="669DCA"/>
    <a:srgbClr val="A9C9B5"/>
    <a:srgbClr val="B648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showGuides="1">
      <p:cViewPr varScale="1">
        <p:scale>
          <a:sx n="83" d="100"/>
          <a:sy n="83" d="100"/>
        </p:scale>
        <p:origin x="45"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nl-NL"/>
              <a:t>Klik om stijl te bewerken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91FEA161-86D4-41E4-9746-480D98C1DD62}" type="datetimeFigureOut">
              <a:rPr lang="nl-NL" smtClean="0"/>
              <a:t>11-1-2021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4A9DF79-82AC-4BE1-A0F8-E8228DD72F0C}" type="slidenum">
              <a:rPr lang="nl-NL" smtClean="0"/>
              <a:t>‹nr.›</a:t>
            </a:fld>
            <a:endParaRPr lang="nl-NL"/>
          </a:p>
        </p:txBody>
      </p:sp>
    </p:spTree>
    <p:extLst>
      <p:ext uri="{BB962C8B-B14F-4D97-AF65-F5344CB8AC3E}">
        <p14:creationId xmlns:p14="http://schemas.microsoft.com/office/powerpoint/2010/main" val="270378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nl-NL"/>
              <a:t>Klik om stijl te bewerken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1FEA161-86D4-41E4-9746-480D98C1DD62}" type="datetimeFigureOut">
              <a:rPr lang="nl-NL" smtClean="0"/>
              <a:t>11-1-2021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4A9DF79-82AC-4BE1-A0F8-E8228DD72F0C}" type="slidenum">
              <a:rPr lang="nl-NL" smtClean="0"/>
              <a:t>‹nr.›</a:t>
            </a:fld>
            <a:endParaRPr lang="nl-NL"/>
          </a:p>
        </p:txBody>
      </p:sp>
    </p:spTree>
    <p:extLst>
      <p:ext uri="{BB962C8B-B14F-4D97-AF65-F5344CB8AC3E}">
        <p14:creationId xmlns:p14="http://schemas.microsoft.com/office/powerpoint/2010/main" val="253481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1FEA161-86D4-41E4-9746-480D98C1DD62}" type="datetimeFigureOut">
              <a:rPr lang="nl-NL" smtClean="0"/>
              <a:t>11-1-2021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4A9DF79-82AC-4BE1-A0F8-E8228DD72F0C}" type="slidenum">
              <a:rPr lang="nl-NL" smtClean="0"/>
              <a:t>‹nr.›</a:t>
            </a:fld>
            <a:endParaRPr lang="nl-NL"/>
          </a:p>
        </p:txBody>
      </p:sp>
    </p:spTree>
    <p:extLst>
      <p:ext uri="{BB962C8B-B14F-4D97-AF65-F5344CB8AC3E}">
        <p14:creationId xmlns:p14="http://schemas.microsoft.com/office/powerpoint/2010/main" val="2863621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1FEA161-86D4-41E4-9746-480D98C1DD62}" type="datetimeFigureOut">
              <a:rPr lang="nl-NL" smtClean="0"/>
              <a:t>11-1-2021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4A9DF79-82AC-4BE1-A0F8-E8228DD72F0C}" type="slidenum">
              <a:rPr lang="nl-NL" smtClean="0"/>
              <a:t>‹nr.›</a:t>
            </a:fld>
            <a:endParaRPr lang="nl-NL"/>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499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1FEA161-86D4-41E4-9746-480D98C1DD62}" type="datetimeFigureOut">
              <a:rPr lang="nl-NL" smtClean="0"/>
              <a:t>11-1-2021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4A9DF79-82AC-4BE1-A0F8-E8228DD72F0C}" type="slidenum">
              <a:rPr lang="nl-NL" smtClean="0"/>
              <a:t>‹nr.›</a:t>
            </a:fld>
            <a:endParaRPr lang="nl-NL"/>
          </a:p>
        </p:txBody>
      </p:sp>
    </p:spTree>
    <p:extLst>
      <p:ext uri="{BB962C8B-B14F-4D97-AF65-F5344CB8AC3E}">
        <p14:creationId xmlns:p14="http://schemas.microsoft.com/office/powerpoint/2010/main" val="1721554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nl-NL"/>
              <a:t>Klik om stijl te bewerken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91FEA161-86D4-41E4-9746-480D98C1DD62}" type="datetimeFigureOut">
              <a:rPr lang="nl-NL" smtClean="0"/>
              <a:t>11-1-2021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4A9DF79-82AC-4BE1-A0F8-E8228DD72F0C}" type="slidenum">
              <a:rPr lang="nl-NL" smtClean="0"/>
              <a:t>‹nr.›</a:t>
            </a:fld>
            <a:endParaRPr lang="nl-NL"/>
          </a:p>
        </p:txBody>
      </p:sp>
    </p:spTree>
    <p:extLst>
      <p:ext uri="{BB962C8B-B14F-4D97-AF65-F5344CB8AC3E}">
        <p14:creationId xmlns:p14="http://schemas.microsoft.com/office/powerpoint/2010/main" val="1310328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nl-NL"/>
              <a:t>Klik om stijl te bewerken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91FEA161-86D4-41E4-9746-480D98C1DD62}" type="datetimeFigureOut">
              <a:rPr lang="nl-NL" smtClean="0"/>
              <a:t>11-1-2021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4A9DF79-82AC-4BE1-A0F8-E8228DD72F0C}" type="slidenum">
              <a:rPr lang="nl-NL" smtClean="0"/>
              <a:t>‹nr.›</a:t>
            </a:fld>
            <a:endParaRPr lang="nl-NL"/>
          </a:p>
        </p:txBody>
      </p:sp>
    </p:spTree>
    <p:extLst>
      <p:ext uri="{BB962C8B-B14F-4D97-AF65-F5344CB8AC3E}">
        <p14:creationId xmlns:p14="http://schemas.microsoft.com/office/powerpoint/2010/main" val="3916829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1FEA161-86D4-41E4-9746-480D98C1DD62}" type="datetimeFigureOut">
              <a:rPr lang="nl-NL" smtClean="0"/>
              <a:t>11-1-2021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4A9DF79-82AC-4BE1-A0F8-E8228DD72F0C}" type="slidenum">
              <a:rPr lang="nl-NL" smtClean="0"/>
              <a:t>‹nr.›</a:t>
            </a:fld>
            <a:endParaRPr lang="nl-NL"/>
          </a:p>
        </p:txBody>
      </p:sp>
    </p:spTree>
    <p:extLst>
      <p:ext uri="{BB962C8B-B14F-4D97-AF65-F5344CB8AC3E}">
        <p14:creationId xmlns:p14="http://schemas.microsoft.com/office/powerpoint/2010/main" val="3654093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1FEA161-86D4-41E4-9746-480D98C1DD62}" type="datetimeFigureOut">
              <a:rPr lang="nl-NL" smtClean="0"/>
              <a:t>11-1-2021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4A9DF79-82AC-4BE1-A0F8-E8228DD72F0C}" type="slidenum">
              <a:rPr lang="nl-NL" smtClean="0"/>
              <a:t>‹nr.›</a:t>
            </a:fld>
            <a:endParaRPr lang="nl-NL"/>
          </a:p>
        </p:txBody>
      </p:sp>
    </p:spTree>
    <p:extLst>
      <p:ext uri="{BB962C8B-B14F-4D97-AF65-F5344CB8AC3E}">
        <p14:creationId xmlns:p14="http://schemas.microsoft.com/office/powerpoint/2010/main" val="195017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1FEA161-86D4-41E4-9746-480D98C1DD62}" type="datetimeFigureOut">
              <a:rPr lang="nl-NL" smtClean="0"/>
              <a:t>11-1-2021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4A9DF79-82AC-4BE1-A0F8-E8228DD72F0C}" type="slidenum">
              <a:rPr lang="nl-NL" smtClean="0"/>
              <a:t>‹nr.›</a:t>
            </a:fld>
            <a:endParaRPr lang="nl-NL"/>
          </a:p>
        </p:txBody>
      </p:sp>
    </p:spTree>
    <p:extLst>
      <p:ext uri="{BB962C8B-B14F-4D97-AF65-F5344CB8AC3E}">
        <p14:creationId xmlns:p14="http://schemas.microsoft.com/office/powerpoint/2010/main" val="365022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nl-NL"/>
              <a:t>Klik om stijl te bewerken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1FEA161-86D4-41E4-9746-480D98C1DD62}" type="datetimeFigureOut">
              <a:rPr lang="nl-NL" smtClean="0"/>
              <a:t>11-1-2021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4A9DF79-82AC-4BE1-A0F8-E8228DD72F0C}" type="slidenum">
              <a:rPr lang="nl-NL" smtClean="0"/>
              <a:t>‹nr.›</a:t>
            </a:fld>
            <a:endParaRPr lang="nl-NL"/>
          </a:p>
        </p:txBody>
      </p:sp>
    </p:spTree>
    <p:extLst>
      <p:ext uri="{BB962C8B-B14F-4D97-AF65-F5344CB8AC3E}">
        <p14:creationId xmlns:p14="http://schemas.microsoft.com/office/powerpoint/2010/main" val="260733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nl-NL"/>
              <a:t>Klik om stijl te bewerken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1FEA161-86D4-41E4-9746-480D98C1DD62}" type="datetimeFigureOut">
              <a:rPr lang="nl-NL" smtClean="0"/>
              <a:t>11-1-2021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4A9DF79-82AC-4BE1-A0F8-E8228DD72F0C}" type="slidenum">
              <a:rPr lang="nl-NL" smtClean="0"/>
              <a:t>‹nr.›</a:t>
            </a:fld>
            <a:endParaRPr lang="nl-NL"/>
          </a:p>
        </p:txBody>
      </p:sp>
    </p:spTree>
    <p:extLst>
      <p:ext uri="{BB962C8B-B14F-4D97-AF65-F5344CB8AC3E}">
        <p14:creationId xmlns:p14="http://schemas.microsoft.com/office/powerpoint/2010/main" val="19144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913795" y="2912232"/>
            <a:ext cx="5107208" cy="28789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912232"/>
            <a:ext cx="5095357" cy="28789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1FEA161-86D4-41E4-9746-480D98C1DD62}" type="datetimeFigureOut">
              <a:rPr lang="nl-NL" smtClean="0"/>
              <a:t>11-1-2021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4A9DF79-82AC-4BE1-A0F8-E8228DD72F0C}" type="slidenum">
              <a:rPr lang="nl-NL" smtClean="0"/>
              <a:t>‹nr.›</a:t>
            </a:fld>
            <a:endParaRPr lang="nl-NL"/>
          </a:p>
        </p:txBody>
      </p:sp>
    </p:spTree>
    <p:extLst>
      <p:ext uri="{BB962C8B-B14F-4D97-AF65-F5344CB8AC3E}">
        <p14:creationId xmlns:p14="http://schemas.microsoft.com/office/powerpoint/2010/main" val="3564500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1FEA161-86D4-41E4-9746-480D98C1DD62}" type="datetimeFigureOut">
              <a:rPr lang="nl-NL" smtClean="0"/>
              <a:t>11-1-2021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4A9DF79-82AC-4BE1-A0F8-E8228DD72F0C}" type="slidenum">
              <a:rPr lang="nl-NL" smtClean="0"/>
              <a:t>‹nr.›</a:t>
            </a:fld>
            <a:endParaRPr lang="nl-NL"/>
          </a:p>
        </p:txBody>
      </p:sp>
    </p:spTree>
    <p:extLst>
      <p:ext uri="{BB962C8B-B14F-4D97-AF65-F5344CB8AC3E}">
        <p14:creationId xmlns:p14="http://schemas.microsoft.com/office/powerpoint/2010/main" val="138055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EA161-86D4-41E4-9746-480D98C1DD62}" type="datetimeFigureOut">
              <a:rPr lang="nl-NL" smtClean="0"/>
              <a:t>11-1-2021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4A9DF79-82AC-4BE1-A0F8-E8228DD72F0C}" type="slidenum">
              <a:rPr lang="nl-NL" smtClean="0"/>
              <a:t>‹nr.›</a:t>
            </a:fld>
            <a:endParaRPr lang="nl-NL"/>
          </a:p>
        </p:txBody>
      </p:sp>
    </p:spTree>
    <p:extLst>
      <p:ext uri="{BB962C8B-B14F-4D97-AF65-F5344CB8AC3E}">
        <p14:creationId xmlns:p14="http://schemas.microsoft.com/office/powerpoint/2010/main" val="387246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nl-NL"/>
              <a:t>Klik om stijl te bewerken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1FEA161-86D4-41E4-9746-480D98C1DD62}" type="datetimeFigureOut">
              <a:rPr lang="nl-NL" smtClean="0"/>
              <a:t>11-1-2021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4A9DF79-82AC-4BE1-A0F8-E8228DD72F0C}" type="slidenum">
              <a:rPr lang="nl-NL" smtClean="0"/>
              <a:t>‹nr.›</a:t>
            </a:fld>
            <a:endParaRPr lang="nl-NL"/>
          </a:p>
        </p:txBody>
      </p:sp>
    </p:spTree>
    <p:extLst>
      <p:ext uri="{BB962C8B-B14F-4D97-AF65-F5344CB8AC3E}">
        <p14:creationId xmlns:p14="http://schemas.microsoft.com/office/powerpoint/2010/main" val="238858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1FEA161-86D4-41E4-9746-480D98C1DD62}" type="datetimeFigureOut">
              <a:rPr lang="nl-NL" smtClean="0"/>
              <a:t>11-1-2021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4A9DF79-82AC-4BE1-A0F8-E8228DD72F0C}" type="slidenum">
              <a:rPr lang="nl-NL" smtClean="0"/>
              <a:t>‹nr.›</a:t>
            </a:fld>
            <a:endParaRPr lang="nl-NL"/>
          </a:p>
        </p:txBody>
      </p:sp>
    </p:spTree>
    <p:extLst>
      <p:ext uri="{BB962C8B-B14F-4D97-AF65-F5344CB8AC3E}">
        <p14:creationId xmlns:p14="http://schemas.microsoft.com/office/powerpoint/2010/main" val="250923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1FEA161-86D4-41E4-9746-480D98C1DD62}" type="datetimeFigureOut">
              <a:rPr lang="nl-NL" smtClean="0"/>
              <a:t>11-1-2021</a:t>
            </a:fld>
            <a:endParaRPr lang="nl-NL"/>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4A9DF79-82AC-4BE1-A0F8-E8228DD72F0C}" type="slidenum">
              <a:rPr lang="nl-NL" smtClean="0"/>
              <a:t>‹nr.›</a:t>
            </a:fld>
            <a:endParaRPr lang="nl-NL"/>
          </a:p>
        </p:txBody>
      </p:sp>
    </p:spTree>
    <p:extLst>
      <p:ext uri="{BB962C8B-B14F-4D97-AF65-F5344CB8AC3E}">
        <p14:creationId xmlns:p14="http://schemas.microsoft.com/office/powerpoint/2010/main" val="140160151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cid:3C8E8522-3E8A-4358-9109-E6E070540F42"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4F4A1D2-B5EA-4F46-82A3-D0BD4AEF961D}"/>
              </a:ext>
            </a:extLst>
          </p:cNvPr>
          <p:cNvSpPr/>
          <p:nvPr/>
        </p:nvSpPr>
        <p:spPr>
          <a:xfrm>
            <a:off x="1480738" y="1720840"/>
            <a:ext cx="7663262" cy="3693319"/>
          </a:xfrm>
          <a:prstGeom prst="rect">
            <a:avLst/>
          </a:prstGeom>
        </p:spPr>
        <p:txBody>
          <a:bodyPr wrap="square">
            <a:spAutoFit/>
          </a:bodyPr>
          <a:lstStyle/>
          <a:p>
            <a:r>
              <a:rPr lang="nl-NL" b="1" dirty="0"/>
              <a:t>Fascia is een weefsel</a:t>
            </a:r>
            <a:r>
              <a:rPr lang="nl-NL" dirty="0"/>
              <a:t> </a:t>
            </a:r>
            <a:r>
              <a:rPr lang="nl-NL" b="1" dirty="0"/>
              <a:t>én een systeem van krachtoverdracht </a:t>
            </a:r>
            <a:r>
              <a:rPr lang="nl-NL" dirty="0"/>
              <a:t>door het gehele lichaam. </a:t>
            </a:r>
          </a:p>
          <a:p>
            <a:endParaRPr lang="nl-NL" dirty="0"/>
          </a:p>
          <a:p>
            <a:r>
              <a:rPr lang="nl-NL" dirty="0"/>
              <a:t>Het bestaat voornamelijk uit collageen met een bepaalde mate van vloeistof. </a:t>
            </a:r>
          </a:p>
          <a:p>
            <a:r>
              <a:rPr lang="nl-NL" dirty="0"/>
              <a:t>De enorme trekkracht van fascia komt voort uit het feit dat collageen is opgebouwd uit een drievoudige helix van collageenvezels. </a:t>
            </a:r>
          </a:p>
          <a:p>
            <a:r>
              <a:rPr lang="nl-NL" dirty="0"/>
              <a:t>Het maakt fascia net zo flexibel als sterk. </a:t>
            </a:r>
          </a:p>
          <a:p>
            <a:endParaRPr lang="nl-NL" dirty="0"/>
          </a:p>
          <a:p>
            <a:r>
              <a:rPr lang="nl-NL" dirty="0"/>
              <a:t>Het is een vezelig netwerk dat zich als één enkele continuïteit door het gehele lichaam voortzet, in elke spier, elk bot, bloedvat, zenuw overal, vanaf de onderkant van de huid doorlopend tot in de celkern.</a:t>
            </a:r>
          </a:p>
          <a:p>
            <a:endParaRPr lang="nl-NL" dirty="0"/>
          </a:p>
          <a:p>
            <a:r>
              <a:rPr lang="nl-NL" dirty="0"/>
              <a:t>Fascia zorgt daarbij zowel voor scheiding als voor verbinding. </a:t>
            </a:r>
          </a:p>
        </p:txBody>
      </p:sp>
    </p:spTree>
    <p:extLst>
      <p:ext uri="{BB962C8B-B14F-4D97-AF65-F5344CB8AC3E}">
        <p14:creationId xmlns:p14="http://schemas.microsoft.com/office/powerpoint/2010/main" val="2139619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951BF-65B7-44AB-B567-45CC0B433EDE}"/>
              </a:ext>
            </a:extLst>
          </p:cNvPr>
          <p:cNvSpPr>
            <a:spLocks noGrp="1"/>
          </p:cNvSpPr>
          <p:nvPr>
            <p:ph type="title"/>
          </p:nvPr>
        </p:nvSpPr>
        <p:spPr/>
        <p:txBody>
          <a:bodyPr/>
          <a:lstStyle/>
          <a:p>
            <a:pPr algn="ctr"/>
            <a:r>
              <a:rPr lang="nl-NL" dirty="0" err="1"/>
              <a:t>Meningeale</a:t>
            </a:r>
            <a:r>
              <a:rPr lang="nl-NL" dirty="0"/>
              <a:t> fascia</a:t>
            </a:r>
          </a:p>
        </p:txBody>
      </p:sp>
      <p:sp>
        <p:nvSpPr>
          <p:cNvPr id="3" name="Tijdelijke aanduiding voor inhoud 2">
            <a:extLst>
              <a:ext uri="{FF2B5EF4-FFF2-40B4-BE49-F238E27FC236}">
                <a16:creationId xmlns:a16="http://schemas.microsoft.com/office/drawing/2014/main" id="{0B597543-F9DA-45EE-A2D7-6E0FCA121392}"/>
              </a:ext>
            </a:extLst>
          </p:cNvPr>
          <p:cNvSpPr>
            <a:spLocks noGrp="1"/>
          </p:cNvSpPr>
          <p:nvPr>
            <p:ph idx="1"/>
          </p:nvPr>
        </p:nvSpPr>
        <p:spPr>
          <a:xfrm>
            <a:off x="913795" y="2619399"/>
            <a:ext cx="10353762" cy="3695136"/>
          </a:xfrm>
        </p:spPr>
        <p:txBody>
          <a:bodyPr/>
          <a:lstStyle/>
          <a:p>
            <a:pPr>
              <a:buFont typeface="Wingdings" panose="05000000000000000000" pitchFamily="2" charset="2"/>
              <a:buChar char="§"/>
            </a:pPr>
            <a:r>
              <a:rPr lang="nl-NL" dirty="0"/>
              <a:t>Omvat het zenuwstelsel en het brein</a:t>
            </a:r>
          </a:p>
        </p:txBody>
      </p:sp>
    </p:spTree>
    <p:extLst>
      <p:ext uri="{BB962C8B-B14F-4D97-AF65-F5344CB8AC3E}">
        <p14:creationId xmlns:p14="http://schemas.microsoft.com/office/powerpoint/2010/main" val="349185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5AF01-29FB-4E6A-A78A-16DB23A9B5F5}"/>
              </a:ext>
            </a:extLst>
          </p:cNvPr>
          <p:cNvSpPr>
            <a:spLocks noGrp="1"/>
          </p:cNvSpPr>
          <p:nvPr>
            <p:ph type="title"/>
          </p:nvPr>
        </p:nvSpPr>
        <p:spPr/>
        <p:txBody>
          <a:bodyPr/>
          <a:lstStyle/>
          <a:p>
            <a:pPr algn="ctr"/>
            <a:r>
              <a:rPr lang="nl-NL" dirty="0"/>
              <a:t>Viscerale fascia</a:t>
            </a:r>
          </a:p>
        </p:txBody>
      </p:sp>
      <p:sp>
        <p:nvSpPr>
          <p:cNvPr id="3" name="Tijdelijke aanduiding voor inhoud 2">
            <a:extLst>
              <a:ext uri="{FF2B5EF4-FFF2-40B4-BE49-F238E27FC236}">
                <a16:creationId xmlns:a16="http://schemas.microsoft.com/office/drawing/2014/main" id="{5F1534D5-D82D-4BE8-8EF2-A316DF23E7FE}"/>
              </a:ext>
            </a:extLst>
          </p:cNvPr>
          <p:cNvSpPr>
            <a:spLocks noGrp="1"/>
          </p:cNvSpPr>
          <p:nvPr>
            <p:ph idx="1"/>
          </p:nvPr>
        </p:nvSpPr>
        <p:spPr>
          <a:xfrm>
            <a:off x="913794" y="2625150"/>
            <a:ext cx="10353762" cy="3695136"/>
          </a:xfrm>
        </p:spPr>
        <p:txBody>
          <a:bodyPr/>
          <a:lstStyle/>
          <a:p>
            <a:pPr>
              <a:buFont typeface="Wingdings" panose="05000000000000000000" pitchFamily="2" charset="2"/>
              <a:buChar char="§"/>
            </a:pPr>
            <a:r>
              <a:rPr lang="nl-NL" dirty="0"/>
              <a:t>Rond de longen, het hart en de organen</a:t>
            </a:r>
          </a:p>
          <a:p>
            <a:pPr>
              <a:buFont typeface="Wingdings" panose="05000000000000000000" pitchFamily="2" charset="2"/>
              <a:buChar char="§"/>
            </a:pPr>
            <a:r>
              <a:rPr lang="nl-NL" dirty="0"/>
              <a:t>Hangt de organen op </a:t>
            </a:r>
          </a:p>
        </p:txBody>
      </p:sp>
    </p:spTree>
    <p:extLst>
      <p:ext uri="{BB962C8B-B14F-4D97-AF65-F5344CB8AC3E}">
        <p14:creationId xmlns:p14="http://schemas.microsoft.com/office/powerpoint/2010/main" val="363491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60F0DDE8-B3D0-40C4-AE58-DC0DE3FEC65F}"/>
              </a:ext>
            </a:extLst>
          </p:cNvPr>
          <p:cNvSpPr txBox="1"/>
          <p:nvPr/>
        </p:nvSpPr>
        <p:spPr>
          <a:xfrm>
            <a:off x="2675335" y="930204"/>
            <a:ext cx="6093618" cy="1107996"/>
          </a:xfrm>
          <a:prstGeom prst="rect">
            <a:avLst/>
          </a:prstGeom>
          <a:noFill/>
        </p:spPr>
        <p:txBody>
          <a:bodyPr wrap="square">
            <a:spAutoFit/>
          </a:bodyPr>
          <a:lstStyle/>
          <a:p>
            <a:pPr algn="ctr"/>
            <a:r>
              <a:rPr lang="nl-NL" sz="2400" dirty="0">
                <a:effectLst/>
                <a:latin typeface="Calibri" panose="020F0502020204030204" pitchFamily="34" charset="0"/>
                <a:ea typeface="Calibri" panose="020F0502020204030204" pitchFamily="34" charset="0"/>
                <a:cs typeface="Times New Roman" panose="02020603050405020304" pitchFamily="18" charset="0"/>
              </a:rPr>
              <a:t>Het belangrijkste gebied waarop gewerkt wordt is de diepe fascie.</a:t>
            </a:r>
          </a:p>
          <a:p>
            <a:pPr algn="ct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kstvak 6">
            <a:extLst>
              <a:ext uri="{FF2B5EF4-FFF2-40B4-BE49-F238E27FC236}">
                <a16:creationId xmlns:a16="http://schemas.microsoft.com/office/drawing/2014/main" id="{B11D8A0A-2CDE-4D09-9D3E-6F1E929A686D}"/>
              </a:ext>
            </a:extLst>
          </p:cNvPr>
          <p:cNvSpPr txBox="1"/>
          <p:nvPr/>
        </p:nvSpPr>
        <p:spPr>
          <a:xfrm>
            <a:off x="3049191" y="2256266"/>
            <a:ext cx="6093618" cy="3693319"/>
          </a:xfrm>
          <a:prstGeom prst="rect">
            <a:avLst/>
          </a:prstGeom>
          <a:noFill/>
        </p:spPr>
        <p:txBody>
          <a:bodyPr wrap="square">
            <a:spAutoFit/>
          </a:bodyPr>
          <a:lstStyle/>
          <a:p>
            <a:pPr>
              <a:buFont typeface="Wingdings" panose="05000000000000000000" pitchFamily="2" charset="2"/>
              <a:buChar char="§"/>
            </a:pPr>
            <a:r>
              <a:rPr lang="nl-NL" dirty="0">
                <a:latin typeface="Calibri" panose="020F0502020204030204" pitchFamily="34" charset="0"/>
                <a:cs typeface="Calibri" panose="020F0502020204030204" pitchFamily="34" charset="0"/>
              </a:rPr>
              <a:t>Zacht weefsel component van bindweefselsysteem</a:t>
            </a:r>
          </a:p>
          <a:p>
            <a:pPr>
              <a:buFont typeface="Wingdings" panose="05000000000000000000" pitchFamily="2" charset="2"/>
              <a:buChar char="§"/>
            </a:pPr>
            <a:r>
              <a:rPr lang="nl-NL" dirty="0">
                <a:latin typeface="Calibri" panose="020F0502020204030204" pitchFamily="34" charset="0"/>
                <a:cs typeface="Calibri" panose="020F0502020204030204" pitchFamily="34" charset="0"/>
              </a:rPr>
              <a:t>Verbindt en omvat alle organen, spieren, botten en zenuwvezels</a:t>
            </a:r>
          </a:p>
          <a:p>
            <a:pPr>
              <a:buFont typeface="Wingdings" panose="05000000000000000000" pitchFamily="2" charset="2"/>
              <a:buChar char="§"/>
            </a:pPr>
            <a:r>
              <a:rPr lang="nl-NL" dirty="0" err="1">
                <a:latin typeface="Calibri" panose="020F0502020204030204" pitchFamily="34" charset="0"/>
                <a:cs typeface="Calibri" panose="020F0502020204030204" pitchFamily="34" charset="0"/>
              </a:rPr>
              <a:t>Creeert</a:t>
            </a:r>
            <a:r>
              <a:rPr lang="nl-NL" dirty="0">
                <a:latin typeface="Calibri" panose="020F0502020204030204" pitchFamily="34" charset="0"/>
                <a:cs typeface="Calibri" panose="020F0502020204030204" pitchFamily="34" charset="0"/>
              </a:rPr>
              <a:t> een unieke omgeving waarin de systemen van het lichaam functioneren</a:t>
            </a:r>
          </a:p>
          <a:p>
            <a:pPr>
              <a:buFont typeface="Wingdings" panose="05000000000000000000" pitchFamily="2" charset="2"/>
              <a:buChar char="§"/>
            </a:pPr>
            <a:r>
              <a:rPr lang="nl-NL" dirty="0">
                <a:latin typeface="Calibri" panose="020F0502020204030204" pitchFamily="34" charset="0"/>
                <a:cs typeface="Calibri" panose="020F0502020204030204" pitchFamily="34" charset="0"/>
              </a:rPr>
              <a:t>Vormt een driedimensionale matrix van structurele steun door en voor  het lichaam</a:t>
            </a:r>
          </a:p>
          <a:p>
            <a:pPr>
              <a:buFont typeface="Wingdings" panose="05000000000000000000" pitchFamily="2" charset="2"/>
              <a:buChar char="§"/>
            </a:pPr>
            <a:r>
              <a:rPr lang="nl-NL" dirty="0">
                <a:latin typeface="Calibri" panose="020F0502020204030204" pitchFamily="34" charset="0"/>
                <a:cs typeface="Calibri" panose="020F0502020204030204" pitchFamily="34" charset="0"/>
              </a:rPr>
              <a:t>Dicht vezelige structuur</a:t>
            </a:r>
          </a:p>
          <a:p>
            <a:pPr>
              <a:buFont typeface="Wingdings" panose="05000000000000000000" pitchFamily="2" charset="2"/>
              <a:buChar char="§"/>
            </a:pPr>
            <a:r>
              <a:rPr lang="nl-NL" dirty="0">
                <a:latin typeface="Calibri" panose="020F0502020204030204" pitchFamily="34" charset="0"/>
                <a:cs typeface="Calibri" panose="020F0502020204030204" pitchFamily="34" charset="0"/>
              </a:rPr>
              <a:t>Goed georganiseerd</a:t>
            </a:r>
          </a:p>
          <a:p>
            <a:pPr>
              <a:buFont typeface="Wingdings" panose="05000000000000000000" pitchFamily="2" charset="2"/>
              <a:buChar char="§"/>
            </a:pPr>
            <a:r>
              <a:rPr lang="nl-NL" dirty="0">
                <a:latin typeface="Calibri" panose="020F0502020204030204" pitchFamily="34" charset="0"/>
                <a:ea typeface="Calibri" panose="020F0502020204030204" pitchFamily="34" charset="0"/>
                <a:cs typeface="Calibri" panose="020F0502020204030204" pitchFamily="34" charset="0"/>
              </a:rPr>
              <a:t>F</a:t>
            </a:r>
            <a:r>
              <a:rPr lang="nl-NL" dirty="0">
                <a:latin typeface="Calibri" panose="020F0502020204030204" pitchFamily="34" charset="0"/>
                <a:ea typeface="Calibri" panose="020F0502020204030204" pitchFamily="34" charset="0"/>
                <a:cs typeface="Times New Roman" panose="02020603050405020304" pitchFamily="18" charset="0"/>
              </a:rPr>
              <a:t>ascieweefsel </a:t>
            </a:r>
            <a:r>
              <a:rPr lang="nl-NL" dirty="0">
                <a:latin typeface="Calibri" panose="020F0502020204030204" pitchFamily="34" charset="0"/>
                <a:ea typeface="Times New Roman" panose="02020603050405020304" pitchFamily="18" charset="0"/>
                <a:cs typeface="Times New Roman" panose="02020603050405020304" pitchFamily="18" charset="0"/>
              </a:rPr>
              <a:t>is voortdurend in beweging en </a:t>
            </a:r>
            <a:r>
              <a:rPr lang="nl-NL" dirty="0">
                <a:latin typeface="Calibri" panose="020F0502020204030204" pitchFamily="34" charset="0"/>
                <a:ea typeface="Calibri" panose="020F0502020204030204" pitchFamily="34" charset="0"/>
                <a:cs typeface="Times New Roman" panose="02020603050405020304" pitchFamily="18" charset="0"/>
              </a:rPr>
              <a:t>speelt een uiterst belangrijke rol in de informatievoorziening, de houding en de beweeglijkheid van ons lichaam</a:t>
            </a:r>
            <a:endParaRPr lang="nl-NL"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5174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paraplu&#10;&#10;Automatisch gegenereerde beschrijving">
            <a:extLst>
              <a:ext uri="{FF2B5EF4-FFF2-40B4-BE49-F238E27FC236}">
                <a16:creationId xmlns:a16="http://schemas.microsoft.com/office/drawing/2014/main" id="{C6266919-D7B9-49EF-A961-941F58FDC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945" y="1185864"/>
            <a:ext cx="6719330" cy="4011752"/>
          </a:xfrm>
          <a:prstGeom prst="rect">
            <a:avLst/>
          </a:prstGeom>
        </p:spPr>
      </p:pic>
      <p:sp>
        <p:nvSpPr>
          <p:cNvPr id="5" name="Tekstvak 4">
            <a:extLst>
              <a:ext uri="{FF2B5EF4-FFF2-40B4-BE49-F238E27FC236}">
                <a16:creationId xmlns:a16="http://schemas.microsoft.com/office/drawing/2014/main" id="{18648052-8E88-4794-B9F6-3C034C6DAB06}"/>
              </a:ext>
            </a:extLst>
          </p:cNvPr>
          <p:cNvSpPr txBox="1"/>
          <p:nvPr/>
        </p:nvSpPr>
        <p:spPr>
          <a:xfrm>
            <a:off x="9458325" y="1243013"/>
            <a:ext cx="2071688" cy="1631216"/>
          </a:xfrm>
          <a:prstGeom prst="rect">
            <a:avLst/>
          </a:prstGeom>
          <a:noFill/>
        </p:spPr>
        <p:txBody>
          <a:bodyPr wrap="square" rtlCol="0">
            <a:spAutoFit/>
          </a:bodyPr>
          <a:lstStyle/>
          <a:p>
            <a:r>
              <a:rPr lang="nl-NL" sz="2000" dirty="0" err="1">
                <a:latin typeface="Calibri" panose="020F0502020204030204" pitchFamily="34" charset="0"/>
                <a:cs typeface="Calibri" panose="020F0502020204030204" pitchFamily="34" charset="0"/>
              </a:rPr>
              <a:t>Perimysium</a:t>
            </a:r>
            <a:endParaRPr lang="nl-NL" sz="2000" dirty="0">
              <a:latin typeface="Calibri" panose="020F0502020204030204" pitchFamily="34" charset="0"/>
              <a:cs typeface="Calibri" panose="020F0502020204030204" pitchFamily="34" charset="0"/>
            </a:endParaRPr>
          </a:p>
          <a:p>
            <a:endParaRPr lang="nl-NL" sz="2000" dirty="0">
              <a:latin typeface="Calibri" panose="020F0502020204030204" pitchFamily="34" charset="0"/>
              <a:cs typeface="Calibri" panose="020F0502020204030204" pitchFamily="34" charset="0"/>
            </a:endParaRPr>
          </a:p>
          <a:p>
            <a:r>
              <a:rPr lang="nl-NL" sz="2000" dirty="0" err="1">
                <a:latin typeface="Calibri" panose="020F0502020204030204" pitchFamily="34" charset="0"/>
                <a:cs typeface="Calibri" panose="020F0502020204030204" pitchFamily="34" charset="0"/>
              </a:rPr>
              <a:t>Endomysium</a:t>
            </a:r>
            <a:endParaRPr lang="nl-NL" sz="2000" dirty="0">
              <a:latin typeface="Calibri" panose="020F0502020204030204" pitchFamily="34" charset="0"/>
              <a:cs typeface="Calibri" panose="020F0502020204030204" pitchFamily="34" charset="0"/>
            </a:endParaRPr>
          </a:p>
          <a:p>
            <a:endParaRPr lang="nl-NL" sz="2000" dirty="0">
              <a:latin typeface="Calibri" panose="020F0502020204030204" pitchFamily="34" charset="0"/>
              <a:cs typeface="Calibri" panose="020F0502020204030204" pitchFamily="34" charset="0"/>
            </a:endParaRPr>
          </a:p>
          <a:p>
            <a:r>
              <a:rPr lang="nl-NL" sz="2000" dirty="0" err="1">
                <a:latin typeface="Calibri" panose="020F0502020204030204" pitchFamily="34" charset="0"/>
                <a:cs typeface="Calibri" panose="020F0502020204030204" pitchFamily="34" charset="0"/>
              </a:rPr>
              <a:t>Epimysium</a:t>
            </a:r>
            <a:endParaRPr lang="nl-NL" sz="2000" dirty="0">
              <a:latin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B7B4C9AC-A0A4-4001-BAAA-4B562F4B64CB}"/>
              </a:ext>
            </a:extLst>
          </p:cNvPr>
          <p:cNvSpPr txBox="1"/>
          <p:nvPr/>
        </p:nvSpPr>
        <p:spPr>
          <a:xfrm>
            <a:off x="2263366" y="334978"/>
            <a:ext cx="6794909" cy="400110"/>
          </a:xfrm>
          <a:prstGeom prst="rect">
            <a:avLst/>
          </a:prstGeom>
          <a:noFill/>
        </p:spPr>
        <p:txBody>
          <a:bodyPr wrap="square" rtlCol="0">
            <a:spAutoFit/>
          </a:bodyPr>
          <a:lstStyle/>
          <a:p>
            <a:r>
              <a:rPr lang="nl-NL" sz="2000" dirty="0"/>
              <a:t>Fascia en zijn positie in een spier</a:t>
            </a:r>
          </a:p>
        </p:txBody>
      </p:sp>
    </p:spTree>
    <p:extLst>
      <p:ext uri="{BB962C8B-B14F-4D97-AF65-F5344CB8AC3E}">
        <p14:creationId xmlns:p14="http://schemas.microsoft.com/office/powerpoint/2010/main" val="25072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C8E8522-3E8A-4358-9109-E6E070540F42">
            <a:extLst>
              <a:ext uri="{FF2B5EF4-FFF2-40B4-BE49-F238E27FC236}">
                <a16:creationId xmlns:a16="http://schemas.microsoft.com/office/drawing/2014/main" id="{C3A24FCC-B9F2-45C6-9698-34B6E7EE20F7}"/>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7435" t="6042" r="4075" b="20776"/>
          <a:stretch>
            <a:fillRect/>
          </a:stretch>
        </p:blipFill>
        <p:spPr bwMode="auto">
          <a:xfrm rot="5400000">
            <a:off x="3039040" y="998656"/>
            <a:ext cx="5272088" cy="45719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472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0B5A9DB-A6AE-419D-968C-2105039AB49E}"/>
              </a:ext>
            </a:extLst>
          </p:cNvPr>
          <p:cNvSpPr txBox="1"/>
          <p:nvPr/>
        </p:nvSpPr>
        <p:spPr>
          <a:xfrm>
            <a:off x="4176391" y="2201765"/>
            <a:ext cx="5553718" cy="2123658"/>
          </a:xfrm>
          <a:prstGeom prst="rect">
            <a:avLst/>
          </a:prstGeom>
          <a:noFill/>
        </p:spPr>
        <p:txBody>
          <a:bodyPr wrap="square" rtlCol="0">
            <a:spAutoFit/>
          </a:bodyPr>
          <a:lstStyle/>
          <a:p>
            <a:r>
              <a:rPr lang="nl-NL" dirty="0"/>
              <a:t>	</a:t>
            </a:r>
            <a:r>
              <a:rPr lang="nl-NL" sz="2400" dirty="0"/>
              <a:t>	Communiceren</a:t>
            </a:r>
          </a:p>
          <a:p>
            <a:r>
              <a:rPr lang="nl-NL" sz="2400" dirty="0"/>
              <a:t>		Observeren</a:t>
            </a:r>
          </a:p>
          <a:p>
            <a:r>
              <a:rPr lang="nl-NL" sz="2400" dirty="0"/>
              <a:t>		ROM (aangepast)</a:t>
            </a:r>
          </a:p>
          <a:p>
            <a:r>
              <a:rPr lang="nl-NL" sz="2400" dirty="0"/>
              <a:t>		Palperen</a:t>
            </a:r>
          </a:p>
          <a:p>
            <a:endParaRPr lang="nl-NL" dirty="0"/>
          </a:p>
          <a:p>
            <a:r>
              <a:rPr lang="nl-NL" dirty="0"/>
              <a:t>		 </a:t>
            </a:r>
          </a:p>
        </p:txBody>
      </p:sp>
      <p:sp>
        <p:nvSpPr>
          <p:cNvPr id="3" name="Tekstvak 2">
            <a:extLst>
              <a:ext uri="{FF2B5EF4-FFF2-40B4-BE49-F238E27FC236}">
                <a16:creationId xmlns:a16="http://schemas.microsoft.com/office/drawing/2014/main" id="{D79BDAD5-0824-47F1-AB02-672443E04B2F}"/>
              </a:ext>
            </a:extLst>
          </p:cNvPr>
          <p:cNvSpPr txBox="1"/>
          <p:nvPr/>
        </p:nvSpPr>
        <p:spPr>
          <a:xfrm>
            <a:off x="3701264" y="492337"/>
            <a:ext cx="4908589" cy="707886"/>
          </a:xfrm>
          <a:prstGeom prst="rect">
            <a:avLst/>
          </a:prstGeom>
          <a:noFill/>
        </p:spPr>
        <p:txBody>
          <a:bodyPr wrap="square" rtlCol="0">
            <a:spAutoFit/>
          </a:bodyPr>
          <a:lstStyle/>
          <a:p>
            <a:pPr algn="ctr"/>
            <a:r>
              <a:rPr lang="nl-NL" sz="4000" dirty="0" err="1"/>
              <a:t>Corp</a:t>
            </a:r>
            <a:endParaRPr lang="nl-NL" sz="4000" dirty="0"/>
          </a:p>
        </p:txBody>
      </p:sp>
    </p:spTree>
    <p:extLst>
      <p:ext uri="{BB962C8B-B14F-4D97-AF65-F5344CB8AC3E}">
        <p14:creationId xmlns:p14="http://schemas.microsoft.com/office/powerpoint/2010/main" val="2126150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321D727-8C05-4540-B941-3930F861A645}"/>
              </a:ext>
            </a:extLst>
          </p:cNvPr>
          <p:cNvSpPr txBox="1"/>
          <p:nvPr/>
        </p:nvSpPr>
        <p:spPr>
          <a:xfrm>
            <a:off x="4697895" y="450574"/>
            <a:ext cx="2796209" cy="707886"/>
          </a:xfrm>
          <a:prstGeom prst="rect">
            <a:avLst/>
          </a:prstGeom>
          <a:noFill/>
        </p:spPr>
        <p:txBody>
          <a:bodyPr wrap="square" rtlCol="0">
            <a:spAutoFit/>
          </a:bodyPr>
          <a:lstStyle/>
          <a:p>
            <a:pPr algn="ctr"/>
            <a:r>
              <a:rPr lang="nl-NL" sz="4000" dirty="0"/>
              <a:t>FVS</a:t>
            </a:r>
          </a:p>
        </p:txBody>
      </p:sp>
      <p:sp>
        <p:nvSpPr>
          <p:cNvPr id="4" name="Tekstvak 3">
            <a:extLst>
              <a:ext uri="{FF2B5EF4-FFF2-40B4-BE49-F238E27FC236}">
                <a16:creationId xmlns:a16="http://schemas.microsoft.com/office/drawing/2014/main" id="{EF8AB174-C2B0-4D7C-B8BF-A1AADFD6353A}"/>
              </a:ext>
            </a:extLst>
          </p:cNvPr>
          <p:cNvSpPr txBox="1"/>
          <p:nvPr/>
        </p:nvSpPr>
        <p:spPr>
          <a:xfrm>
            <a:off x="4002155" y="2577476"/>
            <a:ext cx="4187688" cy="1384995"/>
          </a:xfrm>
          <a:prstGeom prst="rect">
            <a:avLst/>
          </a:prstGeom>
          <a:noFill/>
        </p:spPr>
        <p:txBody>
          <a:bodyPr wrap="square" rtlCol="0">
            <a:spAutoFit/>
          </a:bodyPr>
          <a:lstStyle/>
          <a:p>
            <a:pPr algn="ctr"/>
            <a:r>
              <a:rPr lang="nl-NL" sz="2800" dirty="0"/>
              <a:t>Fixeren</a:t>
            </a:r>
          </a:p>
          <a:p>
            <a:pPr algn="ctr"/>
            <a:r>
              <a:rPr lang="nl-NL" sz="2800" dirty="0"/>
              <a:t>Voorspanning</a:t>
            </a:r>
          </a:p>
          <a:p>
            <a:pPr algn="ctr"/>
            <a:r>
              <a:rPr lang="nl-NL" sz="2800" dirty="0"/>
              <a:t>Stretch/</a:t>
            </a:r>
            <a:r>
              <a:rPr lang="nl-NL" sz="2800" dirty="0" err="1"/>
              <a:t>Twitch</a:t>
            </a:r>
            <a:r>
              <a:rPr lang="nl-NL" sz="2800" dirty="0"/>
              <a:t>/Draai</a:t>
            </a:r>
          </a:p>
        </p:txBody>
      </p:sp>
    </p:spTree>
    <p:extLst>
      <p:ext uri="{BB962C8B-B14F-4D97-AF65-F5344CB8AC3E}">
        <p14:creationId xmlns:p14="http://schemas.microsoft.com/office/powerpoint/2010/main" val="616250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607453C-3EF7-4D7E-8889-CC1C31FD8EE5}"/>
              </a:ext>
            </a:extLst>
          </p:cNvPr>
          <p:cNvSpPr txBox="1"/>
          <p:nvPr/>
        </p:nvSpPr>
        <p:spPr>
          <a:xfrm>
            <a:off x="3031220" y="2170079"/>
            <a:ext cx="6096946" cy="3172215"/>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Spierspoeltjes</a:t>
            </a:r>
          </a:p>
          <a:p>
            <a:pPr marL="285750" indent="-285750">
              <a:lnSpc>
                <a:spcPct val="107000"/>
              </a:lnSpc>
              <a:spcAft>
                <a:spcPts val="800"/>
              </a:spcAft>
              <a:buFont typeface="Wingdings" panose="05000000000000000000" pitchFamily="2" charset="2"/>
              <a:buChar char="§"/>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Golgireceptoren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Pacinireceptoren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Ruffinireceptoren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Interstitïele</a:t>
            </a:r>
            <a:r>
              <a:rPr lang="nl-NL" sz="1800" dirty="0">
                <a:effectLst/>
                <a:latin typeface="Calibri" panose="020F0502020204030204" pitchFamily="34" charset="0"/>
                <a:ea typeface="Calibri" panose="020F0502020204030204" pitchFamily="34" charset="0"/>
                <a:cs typeface="Times New Roman" panose="02020603050405020304" pitchFamily="18" charset="0"/>
              </a:rPr>
              <a:t> receptoren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kstvak 1">
            <a:extLst>
              <a:ext uri="{FF2B5EF4-FFF2-40B4-BE49-F238E27FC236}">
                <a16:creationId xmlns:a16="http://schemas.microsoft.com/office/drawing/2014/main" id="{1158472B-1BFE-412D-AECF-74D7A234614E}"/>
              </a:ext>
            </a:extLst>
          </p:cNvPr>
          <p:cNvSpPr txBox="1"/>
          <p:nvPr/>
        </p:nvSpPr>
        <p:spPr>
          <a:xfrm>
            <a:off x="3847382" y="695865"/>
            <a:ext cx="4681267" cy="532903"/>
          </a:xfrm>
          <a:prstGeom prst="rect">
            <a:avLst/>
          </a:prstGeom>
          <a:noFill/>
        </p:spPr>
        <p:txBody>
          <a:bodyPr wrap="square" rtlCol="0">
            <a:spAutoFit/>
          </a:bodyPr>
          <a:lstStyle/>
          <a:p>
            <a:pPr algn="ctr">
              <a:lnSpc>
                <a:spcPct val="107000"/>
              </a:lnSpc>
              <a:spcAft>
                <a:spcPts val="800"/>
              </a:spcAft>
            </a:pPr>
            <a:r>
              <a:rPr lang="nl-NL" sz="2800" dirty="0" err="1">
                <a:effectLst/>
                <a:latin typeface="Calibri" panose="020F0502020204030204" pitchFamily="34" charset="0"/>
                <a:ea typeface="Calibri" panose="020F0502020204030204" pitchFamily="34" charset="0"/>
                <a:cs typeface="Times New Roman" panose="02020603050405020304" pitchFamily="18" charset="0"/>
              </a:rPr>
              <a:t>Mechanoreceptoren</a:t>
            </a:r>
            <a:endParaRPr lang="nl-NL"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0199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5E935F8-68CB-4404-8CA8-CC8AFFFF9353}"/>
              </a:ext>
            </a:extLst>
          </p:cNvPr>
          <p:cNvSpPr txBox="1"/>
          <p:nvPr/>
        </p:nvSpPr>
        <p:spPr>
          <a:xfrm>
            <a:off x="907713" y="1623292"/>
            <a:ext cx="6097772" cy="1471365"/>
          </a:xfrm>
          <a:prstGeom prst="rect">
            <a:avLst/>
          </a:prstGeom>
          <a:noFill/>
        </p:spPr>
        <p:txBody>
          <a:bodyPr wrap="square">
            <a:spAutoFit/>
          </a:bodyPr>
          <a:lstStyle/>
          <a:p>
            <a:pPr marL="342900" indent="-342900">
              <a:lnSpc>
                <a:spcPct val="107000"/>
              </a:lnSpc>
              <a:spcAft>
                <a:spcPts val="800"/>
              </a:spcAft>
              <a:buFont typeface="Wingdings" panose="05000000000000000000" pitchFamily="2" charset="2"/>
              <a:buChar char="q"/>
            </a:pPr>
            <a:r>
              <a:rPr lang="nl-NL" sz="2400" dirty="0">
                <a:effectLst/>
                <a:latin typeface="Calibri" panose="020F0502020204030204" pitchFamily="34" charset="0"/>
                <a:ea typeface="Calibri" panose="020F0502020204030204" pitchFamily="34" charset="0"/>
                <a:cs typeface="Times New Roman" panose="02020603050405020304" pitchFamily="18" charset="0"/>
              </a:rPr>
              <a:t>Spierspoeltjes</a:t>
            </a:r>
          </a:p>
          <a:p>
            <a:pPr marL="285750" indent="-285750">
              <a:lnSpc>
                <a:spcPct val="107000"/>
              </a:lnSpc>
              <a:spcAft>
                <a:spcPts val="800"/>
              </a:spcAft>
              <a:buFont typeface="Arial" panose="020B0604020202020204" pitchFamily="34" charset="0"/>
              <a:buChar char="•"/>
            </a:pPr>
            <a:r>
              <a:rPr lang="nl-NL" sz="1600" dirty="0">
                <a:latin typeface="Calibri" panose="020F0502020204030204" pitchFamily="34" charset="0"/>
                <a:ea typeface="Calibri" panose="020F0502020204030204" pitchFamily="34" charset="0"/>
                <a:cs typeface="Times New Roman" panose="02020603050405020304" pitchFamily="18" charset="0"/>
              </a:rPr>
              <a:t>Sensorisch—verantwoordelijk voor snel doorgeven van informatie over snelheid en kwaliteit van veranderingen in totale spierlengte.</a:t>
            </a:r>
          </a:p>
          <a:p>
            <a:pPr marL="285750" indent="-285750">
              <a:lnSpc>
                <a:spcPct val="107000"/>
              </a:lnSpc>
              <a:spcAft>
                <a:spcPts val="800"/>
              </a:spcAft>
              <a:buFont typeface="Arial" panose="020B0604020202020204" pitchFamily="34" charset="0"/>
              <a:buChar char="•"/>
            </a:pPr>
            <a:r>
              <a:rPr lang="nl-NL" sz="1600" dirty="0">
                <a:latin typeface="Calibri" panose="020F0502020204030204" pitchFamily="34" charset="0"/>
                <a:ea typeface="Calibri" panose="020F0502020204030204" pitchFamily="34" charset="0"/>
                <a:cs typeface="Times New Roman" panose="02020603050405020304" pitchFamily="18" charset="0"/>
              </a:rPr>
              <a:t>Sommigen registreren alleen verandering in lengte</a:t>
            </a:r>
          </a:p>
        </p:txBody>
      </p:sp>
      <p:pic>
        <p:nvPicPr>
          <p:cNvPr id="6" name="Afbeelding 5">
            <a:extLst>
              <a:ext uri="{FF2B5EF4-FFF2-40B4-BE49-F238E27FC236}">
                <a16:creationId xmlns:a16="http://schemas.microsoft.com/office/drawing/2014/main" id="{CBC15357-4065-4290-9B22-7640A86CA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768" y="3536831"/>
            <a:ext cx="5188356" cy="2958860"/>
          </a:xfrm>
          <a:prstGeom prst="rect">
            <a:avLst/>
          </a:prstGeom>
        </p:spPr>
      </p:pic>
    </p:spTree>
    <p:extLst>
      <p:ext uri="{BB962C8B-B14F-4D97-AF65-F5344CB8AC3E}">
        <p14:creationId xmlns:p14="http://schemas.microsoft.com/office/powerpoint/2010/main" val="213532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910EAF0-5B7B-49B0-B032-A921A53ECDEA}"/>
              </a:ext>
            </a:extLst>
          </p:cNvPr>
          <p:cNvSpPr txBox="1"/>
          <p:nvPr/>
        </p:nvSpPr>
        <p:spPr>
          <a:xfrm>
            <a:off x="7017351" y="2290227"/>
            <a:ext cx="4093212" cy="1138773"/>
          </a:xfrm>
          <a:prstGeom prst="rect">
            <a:avLst/>
          </a:prstGeom>
          <a:noFill/>
        </p:spPr>
        <p:txBody>
          <a:bodyPr wrap="square" rtlCol="0">
            <a:spAutoFit/>
          </a:bodyPr>
          <a:lstStyle/>
          <a:p>
            <a:r>
              <a:rPr lang="nl-NL" sz="4400" dirty="0" err="1">
                <a:latin typeface="Calibri" panose="020F0502020204030204" pitchFamily="34" charset="0"/>
                <a:cs typeface="Calibri" panose="020F0502020204030204" pitchFamily="34" charset="0"/>
              </a:rPr>
              <a:t>Golgireceptoren</a:t>
            </a:r>
            <a:endParaRPr lang="nl-NL" sz="4400" dirty="0">
              <a:latin typeface="Calibri" panose="020F0502020204030204" pitchFamily="34" charset="0"/>
              <a:cs typeface="Calibri" panose="020F0502020204030204" pitchFamily="34" charset="0"/>
            </a:endParaRPr>
          </a:p>
          <a:p>
            <a:endParaRPr lang="nl-NL" sz="2400" dirty="0">
              <a:latin typeface="Calibri" panose="020F0502020204030204" pitchFamily="34" charset="0"/>
              <a:cs typeface="Calibri" panose="020F0502020204030204" pitchFamily="34" charset="0"/>
            </a:endParaRPr>
          </a:p>
        </p:txBody>
      </p:sp>
      <p:sp>
        <p:nvSpPr>
          <p:cNvPr id="4" name="Tekstvak 3">
            <a:extLst>
              <a:ext uri="{FF2B5EF4-FFF2-40B4-BE49-F238E27FC236}">
                <a16:creationId xmlns:a16="http://schemas.microsoft.com/office/drawing/2014/main" id="{2DE0553B-5587-477D-AE93-515BF40C8FE1}"/>
              </a:ext>
            </a:extLst>
          </p:cNvPr>
          <p:cNvSpPr txBox="1"/>
          <p:nvPr/>
        </p:nvSpPr>
        <p:spPr>
          <a:xfrm>
            <a:off x="1463040" y="1598725"/>
            <a:ext cx="4046957" cy="2031325"/>
          </a:xfrm>
          <a:prstGeom prst="rect">
            <a:avLst/>
          </a:prstGeom>
          <a:noFill/>
        </p:spPr>
        <p:txBody>
          <a:bodyPr wrap="square" rtlCol="0">
            <a:spAutoFit/>
          </a:bodyPr>
          <a:lstStyle/>
          <a:p>
            <a:pPr marL="285750" indent="-285750">
              <a:buFont typeface="Wingdings" panose="05000000000000000000" pitchFamily="2" charset="2"/>
              <a:buChar char="q"/>
            </a:pPr>
            <a:r>
              <a:rPr lang="nl-NL" dirty="0">
                <a:latin typeface="Calibri" panose="020F0502020204030204" pitchFamily="34" charset="0"/>
                <a:cs typeface="Calibri" panose="020F0502020204030204" pitchFamily="34" charset="0"/>
              </a:rPr>
              <a:t>Registreren het spanningsniveau in:</a:t>
            </a:r>
          </a:p>
          <a:p>
            <a:endParaRPr lang="nl-NL"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compacte fascia </a:t>
            </a:r>
          </a:p>
          <a:p>
            <a:pPr marL="285750" indent="-285750">
              <a:buFont typeface="Arial" panose="020B0604020202020204" pitchFamily="34" charset="0"/>
              <a:buChar char="•"/>
            </a:pPr>
            <a:r>
              <a:rPr lang="nl-NL" dirty="0">
                <a:latin typeface="Calibri" panose="020F0502020204030204" pitchFamily="34" charset="0"/>
                <a:cs typeface="Calibri" panose="020F0502020204030204" pitchFamily="34" charset="0"/>
              </a:rPr>
              <a:t>ligamenten </a:t>
            </a:r>
          </a:p>
          <a:p>
            <a:pPr marL="285750" indent="-285750">
              <a:buFont typeface="Arial" panose="020B0604020202020204" pitchFamily="34" charset="0"/>
              <a:buChar char="•"/>
            </a:pPr>
            <a:r>
              <a:rPr lang="nl-NL" dirty="0" err="1">
                <a:latin typeface="Calibri" panose="020F0502020204030204" pitchFamily="34" charset="0"/>
                <a:cs typeface="Calibri" panose="020F0502020204030204" pitchFamily="34" charset="0"/>
              </a:rPr>
              <a:t>gewrichtskapsels</a:t>
            </a:r>
            <a:r>
              <a:rPr lang="nl-NL"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nl-NL" dirty="0" err="1">
                <a:latin typeface="Calibri" panose="020F0502020204030204" pitchFamily="34" charset="0"/>
                <a:cs typeface="Calibri" panose="020F0502020204030204" pitchFamily="34" charset="0"/>
              </a:rPr>
              <a:t>myotendineuze</a:t>
            </a:r>
            <a:r>
              <a:rPr lang="nl-NL" dirty="0">
                <a:latin typeface="Calibri" panose="020F0502020204030204" pitchFamily="34" charset="0"/>
                <a:cs typeface="Calibri" panose="020F0502020204030204" pitchFamily="34" charset="0"/>
              </a:rPr>
              <a:t> overgangen</a:t>
            </a:r>
          </a:p>
          <a:p>
            <a:endParaRPr lang="nl-NL" dirty="0"/>
          </a:p>
        </p:txBody>
      </p:sp>
      <p:pic>
        <p:nvPicPr>
          <p:cNvPr id="5" name="Afbeelding 4" descr="Afbeelding met groente&#10;&#10;Automatisch gegenereerde beschrijving">
            <a:extLst>
              <a:ext uri="{FF2B5EF4-FFF2-40B4-BE49-F238E27FC236}">
                <a16:creationId xmlns:a16="http://schemas.microsoft.com/office/drawing/2014/main" id="{3E28819B-A305-4CD9-AE96-34F86F385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890" y="3699922"/>
            <a:ext cx="2943225" cy="2943225"/>
          </a:xfrm>
          <a:prstGeom prst="rect">
            <a:avLst/>
          </a:prstGeom>
        </p:spPr>
      </p:pic>
    </p:spTree>
    <p:extLst>
      <p:ext uri="{BB962C8B-B14F-4D97-AF65-F5344CB8AC3E}">
        <p14:creationId xmlns:p14="http://schemas.microsoft.com/office/powerpoint/2010/main" val="3507594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onscherp, sneeuw&#10;&#10;Automatisch gegenereerde beschrijving">
            <a:extLst>
              <a:ext uri="{FF2B5EF4-FFF2-40B4-BE49-F238E27FC236}">
                <a16:creationId xmlns:a16="http://schemas.microsoft.com/office/drawing/2014/main" id="{4EF6D1ED-E804-43C7-9378-BC8EC7F08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311" y="502920"/>
            <a:ext cx="8649834" cy="4691575"/>
          </a:xfrm>
          <a:prstGeom prst="rect">
            <a:avLst/>
          </a:prstGeom>
        </p:spPr>
      </p:pic>
    </p:spTree>
    <p:extLst>
      <p:ext uri="{BB962C8B-B14F-4D97-AF65-F5344CB8AC3E}">
        <p14:creationId xmlns:p14="http://schemas.microsoft.com/office/powerpoint/2010/main" val="2065507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A9A2BD6-F7BE-440C-B14B-45A349470C71}"/>
              </a:ext>
            </a:extLst>
          </p:cNvPr>
          <p:cNvSpPr txBox="1"/>
          <p:nvPr/>
        </p:nvSpPr>
        <p:spPr>
          <a:xfrm>
            <a:off x="3438243" y="3199400"/>
            <a:ext cx="6097772" cy="470000"/>
          </a:xfrm>
          <a:prstGeom prst="rect">
            <a:avLst/>
          </a:prstGeom>
          <a:noFill/>
        </p:spPr>
        <p:txBody>
          <a:bodyPr wrap="square">
            <a:spAutoFit/>
          </a:bodyPr>
          <a:lstStyle/>
          <a:p>
            <a:pPr marL="457200" indent="-457200">
              <a:lnSpc>
                <a:spcPct val="107000"/>
              </a:lnSpc>
              <a:spcAft>
                <a:spcPts val="800"/>
              </a:spcAft>
              <a:buFont typeface="Wingdings" panose="05000000000000000000" pitchFamily="2" charset="2"/>
              <a:buChar char="q"/>
            </a:pPr>
            <a:r>
              <a:rPr lang="nl-NL" sz="2400" dirty="0" err="1">
                <a:effectLst/>
                <a:latin typeface="Calibri" panose="020F0502020204030204" pitchFamily="34" charset="0"/>
                <a:ea typeface="Calibri" panose="020F0502020204030204" pitchFamily="34" charset="0"/>
                <a:cs typeface="Times New Roman" panose="02020603050405020304" pitchFamily="18" charset="0"/>
              </a:rPr>
              <a:t>Pacinireceptoren</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kstvak 1">
            <a:extLst>
              <a:ext uri="{FF2B5EF4-FFF2-40B4-BE49-F238E27FC236}">
                <a16:creationId xmlns:a16="http://schemas.microsoft.com/office/drawing/2014/main" id="{A62DCFFB-BFCA-44D7-A8F8-69E9CC2F2DA2}"/>
              </a:ext>
            </a:extLst>
          </p:cNvPr>
          <p:cNvSpPr txBox="1"/>
          <p:nvPr/>
        </p:nvSpPr>
        <p:spPr>
          <a:xfrm>
            <a:off x="7049729" y="1297858"/>
            <a:ext cx="4135448" cy="2031325"/>
          </a:xfrm>
          <a:prstGeom prst="rect">
            <a:avLst/>
          </a:prstGeom>
          <a:noFill/>
        </p:spPr>
        <p:txBody>
          <a:bodyPr wrap="square" rtlCol="0">
            <a:spAutoFit/>
          </a:bodyPr>
          <a:lstStyle/>
          <a:p>
            <a:r>
              <a:rPr lang="nl-NL" dirty="0">
                <a:latin typeface="Calibri" panose="020F0502020204030204" pitchFamily="34" charset="0"/>
                <a:ea typeface="Calibri" panose="020F0502020204030204" pitchFamily="34" charset="0"/>
                <a:cs typeface="Times New Roman" panose="02020603050405020304" pitchFamily="18" charset="0"/>
              </a:rPr>
              <a:t>Reageren op:</a:t>
            </a:r>
          </a:p>
          <a:p>
            <a:endParaRPr lang="nl-NL"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dirty="0">
                <a:latin typeface="Calibri" panose="020F0502020204030204" pitchFamily="34" charset="0"/>
                <a:ea typeface="Calibri" panose="020F0502020204030204" pitchFamily="34" charset="0"/>
                <a:cs typeface="Times New Roman" panose="02020603050405020304" pitchFamily="18" charset="0"/>
              </a:rPr>
              <a:t>druk  </a:t>
            </a:r>
          </a:p>
          <a:p>
            <a:pPr marL="285750" indent="-285750">
              <a:buFont typeface="Arial" panose="020B0604020202020204" pitchFamily="34" charset="0"/>
              <a:buChar char="•"/>
            </a:pPr>
            <a:r>
              <a:rPr lang="nl-NL" dirty="0">
                <a:latin typeface="Calibri" panose="020F0502020204030204" pitchFamily="34" charset="0"/>
                <a:ea typeface="Calibri" panose="020F0502020204030204" pitchFamily="34" charset="0"/>
                <a:cs typeface="Times New Roman" panose="02020603050405020304" pitchFamily="18" charset="0"/>
              </a:rPr>
              <a:t>trilling </a:t>
            </a:r>
          </a:p>
          <a:p>
            <a:pPr marL="285750" indent="-285750">
              <a:buFont typeface="Arial" panose="020B0604020202020204" pitchFamily="34" charset="0"/>
              <a:buChar char="•"/>
            </a:pPr>
            <a:r>
              <a:rPr lang="nl-NL" dirty="0">
                <a:latin typeface="Calibri" panose="020F0502020204030204" pitchFamily="34" charset="0"/>
                <a:ea typeface="Calibri" panose="020F0502020204030204" pitchFamily="34" charset="0"/>
                <a:cs typeface="Times New Roman" panose="02020603050405020304" pitchFamily="18" charset="0"/>
              </a:rPr>
              <a:t>bewegingsversnelling</a:t>
            </a:r>
          </a:p>
          <a:p>
            <a:endParaRPr lang="nl-NL" dirty="0"/>
          </a:p>
          <a:p>
            <a:endParaRPr lang="nl-NL" dirty="0"/>
          </a:p>
        </p:txBody>
      </p:sp>
      <p:sp>
        <p:nvSpPr>
          <p:cNvPr id="4" name="Tekstvak 3">
            <a:extLst>
              <a:ext uri="{FF2B5EF4-FFF2-40B4-BE49-F238E27FC236}">
                <a16:creationId xmlns:a16="http://schemas.microsoft.com/office/drawing/2014/main" id="{767E42FC-3915-4AE3-A29B-3C66B55CE990}"/>
              </a:ext>
            </a:extLst>
          </p:cNvPr>
          <p:cNvSpPr txBox="1"/>
          <p:nvPr/>
        </p:nvSpPr>
        <p:spPr>
          <a:xfrm>
            <a:off x="3438243" y="4073994"/>
            <a:ext cx="3822782" cy="923330"/>
          </a:xfrm>
          <a:prstGeom prst="rect">
            <a:avLst/>
          </a:prstGeom>
          <a:noFill/>
        </p:spPr>
        <p:txBody>
          <a:bodyPr wrap="square" rtlCol="0">
            <a:spAutoFit/>
          </a:bodyPr>
          <a:lstStyle/>
          <a:p>
            <a:r>
              <a:rPr lang="nl-NL" dirty="0"/>
              <a:t>Grote ingekapselde zenuwuiteinden in de Fascia </a:t>
            </a:r>
          </a:p>
          <a:p>
            <a:endParaRPr lang="nl-NL" dirty="0"/>
          </a:p>
        </p:txBody>
      </p:sp>
      <p:pic>
        <p:nvPicPr>
          <p:cNvPr id="6" name="Afbeelding 5">
            <a:extLst>
              <a:ext uri="{FF2B5EF4-FFF2-40B4-BE49-F238E27FC236}">
                <a16:creationId xmlns:a16="http://schemas.microsoft.com/office/drawing/2014/main" id="{1109FA9E-73D3-40AD-9A66-82A3C5DABA7C}"/>
              </a:ext>
            </a:extLst>
          </p:cNvPr>
          <p:cNvPicPr>
            <a:picLocks noChangeAspect="1"/>
          </p:cNvPicPr>
          <p:nvPr/>
        </p:nvPicPr>
        <p:blipFill>
          <a:blip r:embed="rId2"/>
          <a:stretch>
            <a:fillRect/>
          </a:stretch>
        </p:blipFill>
        <p:spPr>
          <a:xfrm>
            <a:off x="444448" y="244977"/>
            <a:ext cx="2867025" cy="3819525"/>
          </a:xfrm>
          <a:prstGeom prst="rect">
            <a:avLst/>
          </a:prstGeom>
        </p:spPr>
      </p:pic>
      <p:pic>
        <p:nvPicPr>
          <p:cNvPr id="8" name="Afbeelding 7">
            <a:extLst>
              <a:ext uri="{FF2B5EF4-FFF2-40B4-BE49-F238E27FC236}">
                <a16:creationId xmlns:a16="http://schemas.microsoft.com/office/drawing/2014/main" id="{7544231D-36E4-4DD4-B793-CE986F37A611}"/>
              </a:ext>
            </a:extLst>
          </p:cNvPr>
          <p:cNvPicPr>
            <a:picLocks noChangeAspect="1"/>
          </p:cNvPicPr>
          <p:nvPr/>
        </p:nvPicPr>
        <p:blipFill>
          <a:blip r:embed="rId3"/>
          <a:stretch>
            <a:fillRect/>
          </a:stretch>
        </p:blipFill>
        <p:spPr>
          <a:xfrm>
            <a:off x="9408498" y="3789314"/>
            <a:ext cx="1904197" cy="2538928"/>
          </a:xfrm>
          <a:prstGeom prst="rect">
            <a:avLst/>
          </a:prstGeom>
        </p:spPr>
      </p:pic>
    </p:spTree>
    <p:extLst>
      <p:ext uri="{BB962C8B-B14F-4D97-AF65-F5344CB8AC3E}">
        <p14:creationId xmlns:p14="http://schemas.microsoft.com/office/powerpoint/2010/main" val="3089373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757510A-A219-4D2A-833D-17E03935F9BE}"/>
              </a:ext>
            </a:extLst>
          </p:cNvPr>
          <p:cNvSpPr txBox="1"/>
          <p:nvPr/>
        </p:nvSpPr>
        <p:spPr>
          <a:xfrm>
            <a:off x="4798172" y="4480082"/>
            <a:ext cx="6097772" cy="1105303"/>
          </a:xfrm>
          <a:prstGeom prst="rect">
            <a:avLst/>
          </a:prstGeom>
          <a:noFill/>
        </p:spPr>
        <p:txBody>
          <a:bodyPr wrap="square">
            <a:spAutoFit/>
          </a:bodyPr>
          <a:lstStyle/>
          <a:p>
            <a:pPr marL="342900" indent="-342900">
              <a:lnSpc>
                <a:spcPct val="107000"/>
              </a:lnSpc>
              <a:spcAft>
                <a:spcPts val="800"/>
              </a:spcAft>
              <a:buFont typeface="Wingdings" panose="05000000000000000000" pitchFamily="2" charset="2"/>
              <a:buChar char="q"/>
            </a:pPr>
            <a:r>
              <a:rPr lang="nl-NL" sz="2400" dirty="0" err="1">
                <a:effectLst/>
                <a:latin typeface="Calibri" panose="020F0502020204030204" pitchFamily="34" charset="0"/>
                <a:ea typeface="Calibri" panose="020F0502020204030204" pitchFamily="34" charset="0"/>
                <a:cs typeface="Times New Roman" panose="02020603050405020304" pitchFamily="18" charset="0"/>
              </a:rPr>
              <a:t>Ruffinireceptoren</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nl-NL" sz="1600" dirty="0">
                <a:effectLst/>
                <a:latin typeface="Calibri" panose="020F0502020204030204" pitchFamily="34" charset="0"/>
                <a:ea typeface="Calibri" panose="020F0502020204030204" pitchFamily="34" charset="0"/>
                <a:cs typeface="Times New Roman" panose="02020603050405020304" pitchFamily="18" charset="0"/>
              </a:rPr>
              <a:t>Monitoren naast druk en trillingen voornamelijk schuivende krachten</a:t>
            </a:r>
          </a:p>
        </p:txBody>
      </p:sp>
      <p:pic>
        <p:nvPicPr>
          <p:cNvPr id="4" name="Afbeelding 3">
            <a:extLst>
              <a:ext uri="{FF2B5EF4-FFF2-40B4-BE49-F238E27FC236}">
                <a16:creationId xmlns:a16="http://schemas.microsoft.com/office/drawing/2014/main" id="{F1E4ADB8-4EB5-4ADA-9E6F-2987D88F6D43}"/>
              </a:ext>
            </a:extLst>
          </p:cNvPr>
          <p:cNvPicPr>
            <a:picLocks noChangeAspect="1"/>
          </p:cNvPicPr>
          <p:nvPr/>
        </p:nvPicPr>
        <p:blipFill>
          <a:blip r:embed="rId2"/>
          <a:stretch>
            <a:fillRect/>
          </a:stretch>
        </p:blipFill>
        <p:spPr>
          <a:xfrm>
            <a:off x="428764" y="870152"/>
            <a:ext cx="3171825" cy="3028950"/>
          </a:xfrm>
          <a:prstGeom prst="rect">
            <a:avLst/>
          </a:prstGeom>
        </p:spPr>
      </p:pic>
      <p:pic>
        <p:nvPicPr>
          <p:cNvPr id="6" name="Afbeelding 5">
            <a:extLst>
              <a:ext uri="{FF2B5EF4-FFF2-40B4-BE49-F238E27FC236}">
                <a16:creationId xmlns:a16="http://schemas.microsoft.com/office/drawing/2014/main" id="{A030AE0B-EBC2-43A7-9589-EEFA10F0B2F0}"/>
              </a:ext>
            </a:extLst>
          </p:cNvPr>
          <p:cNvPicPr>
            <a:picLocks noChangeAspect="1"/>
          </p:cNvPicPr>
          <p:nvPr/>
        </p:nvPicPr>
        <p:blipFill>
          <a:blip r:embed="rId3"/>
          <a:stretch>
            <a:fillRect/>
          </a:stretch>
        </p:blipFill>
        <p:spPr>
          <a:xfrm rot="5400000">
            <a:off x="8521345" y="838637"/>
            <a:ext cx="2792546" cy="2201424"/>
          </a:xfrm>
          <a:prstGeom prst="rect">
            <a:avLst/>
          </a:prstGeom>
        </p:spPr>
      </p:pic>
    </p:spTree>
    <p:extLst>
      <p:ext uri="{BB962C8B-B14F-4D97-AF65-F5344CB8AC3E}">
        <p14:creationId xmlns:p14="http://schemas.microsoft.com/office/powerpoint/2010/main" val="3389495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4548924-6426-4DF5-8FF8-E6E8D270B465}"/>
              </a:ext>
            </a:extLst>
          </p:cNvPr>
          <p:cNvSpPr txBox="1"/>
          <p:nvPr/>
        </p:nvSpPr>
        <p:spPr>
          <a:xfrm>
            <a:off x="1407510" y="2043575"/>
            <a:ext cx="6097772" cy="2100896"/>
          </a:xfrm>
          <a:prstGeom prst="rect">
            <a:avLst/>
          </a:prstGeom>
          <a:noFill/>
        </p:spPr>
        <p:txBody>
          <a:bodyPr wrap="square">
            <a:spAutoFit/>
          </a:bodyPr>
          <a:lstStyle/>
          <a:p>
            <a:pPr marL="342900" indent="-342900">
              <a:lnSpc>
                <a:spcPct val="107000"/>
              </a:lnSpc>
              <a:spcAft>
                <a:spcPts val="800"/>
              </a:spcAft>
              <a:buFont typeface="Wingdings" panose="05000000000000000000" pitchFamily="2" charset="2"/>
              <a:buChar char="q"/>
            </a:pPr>
            <a:r>
              <a:rPr lang="nl-NL" sz="2400" dirty="0">
                <a:effectLst/>
                <a:latin typeface="Calibri" panose="020F0502020204030204" pitchFamily="34" charset="0"/>
                <a:ea typeface="Calibri" panose="020F0502020204030204" pitchFamily="34" charset="0"/>
                <a:cs typeface="Times New Roman" panose="02020603050405020304" pitchFamily="18" charset="0"/>
              </a:rPr>
              <a:t>Interstitiële receptoren</a:t>
            </a:r>
          </a:p>
          <a:p>
            <a:pPr marL="285750" indent="-285750">
              <a:lnSpc>
                <a:spcPct val="107000"/>
              </a:lnSpc>
              <a:spcAft>
                <a:spcPts val="800"/>
              </a:spcAft>
              <a:buFont typeface="Arial" panose="020B0604020202020204" pitchFamily="34" charset="0"/>
              <a:buChar char="•"/>
            </a:pPr>
            <a:r>
              <a:rPr lang="nl-NL" sz="1600" dirty="0">
                <a:latin typeface="Calibri" panose="020F0502020204030204" pitchFamily="34" charset="0"/>
                <a:ea typeface="Calibri" panose="020F0502020204030204" pitchFamily="34" charset="0"/>
                <a:cs typeface="Times New Roman" panose="02020603050405020304" pitchFamily="18" charset="0"/>
              </a:rPr>
              <a:t>Meest voorkomende</a:t>
            </a:r>
            <a:r>
              <a:rPr lang="nl-NL" sz="16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dirty="0" err="1">
                <a:effectLst/>
                <a:latin typeface="Calibri" panose="020F0502020204030204" pitchFamily="34" charset="0"/>
                <a:ea typeface="Calibri" panose="020F0502020204030204" pitchFamily="34" charset="0"/>
                <a:cs typeface="Times New Roman" panose="02020603050405020304" pitchFamily="18" charset="0"/>
              </a:rPr>
              <a:t>mechanoreceptoren</a:t>
            </a:r>
            <a:r>
              <a:rPr lang="nl-NL" sz="1600" dirty="0">
                <a:effectLst/>
                <a:latin typeface="Calibri" panose="020F0502020204030204" pitchFamily="34" charset="0"/>
                <a:ea typeface="Calibri" panose="020F0502020204030204" pitchFamily="34" charset="0"/>
                <a:cs typeface="Times New Roman" panose="02020603050405020304" pitchFamily="18" charset="0"/>
              </a:rPr>
              <a:t> geven het lichaam continue feedback over mechanische verandering </a:t>
            </a:r>
            <a:r>
              <a:rPr lang="nl-NL" sz="1600" dirty="0">
                <a:latin typeface="Calibri" panose="020F0502020204030204" pitchFamily="34" charset="0"/>
                <a:ea typeface="Calibri" panose="020F0502020204030204" pitchFamily="34" charset="0"/>
                <a:cs typeface="Times New Roman" panose="02020603050405020304" pitchFamily="18" charset="0"/>
              </a:rPr>
              <a:t>in spanning, stress, gevoelens  temperatuur.</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789558C0-FD80-4505-8095-878B20045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6945" y="625089"/>
            <a:ext cx="2712198" cy="283697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DD5D77DF-D845-414A-80E6-59A7DAEEBD7E}"/>
              </a:ext>
            </a:extLst>
          </p:cNvPr>
          <p:cNvPicPr>
            <a:picLocks noChangeAspect="1"/>
          </p:cNvPicPr>
          <p:nvPr/>
        </p:nvPicPr>
        <p:blipFill>
          <a:blip r:embed="rId3"/>
          <a:stretch>
            <a:fillRect/>
          </a:stretch>
        </p:blipFill>
        <p:spPr>
          <a:xfrm>
            <a:off x="1336718" y="4026880"/>
            <a:ext cx="2590326" cy="2556685"/>
          </a:xfrm>
          <a:prstGeom prst="rect">
            <a:avLst/>
          </a:prstGeom>
        </p:spPr>
      </p:pic>
    </p:spTree>
    <p:extLst>
      <p:ext uri="{BB962C8B-B14F-4D97-AF65-F5344CB8AC3E}">
        <p14:creationId xmlns:p14="http://schemas.microsoft.com/office/powerpoint/2010/main" val="1241720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C1AF0A6-C051-4FAB-8066-60A53887CC7D}"/>
              </a:ext>
            </a:extLst>
          </p:cNvPr>
          <p:cNvSpPr txBox="1"/>
          <p:nvPr/>
        </p:nvSpPr>
        <p:spPr>
          <a:xfrm>
            <a:off x="3802319" y="1941902"/>
            <a:ext cx="4429125" cy="2862322"/>
          </a:xfrm>
          <a:prstGeom prst="rect">
            <a:avLst/>
          </a:prstGeom>
          <a:noFill/>
        </p:spPr>
        <p:txBody>
          <a:bodyPr wrap="square" rtlCol="0">
            <a:spAutoFit/>
          </a:bodyPr>
          <a:lstStyle/>
          <a:p>
            <a:pPr marL="285750" indent="-285750">
              <a:buFont typeface="Arial" panose="020B0604020202020204" pitchFamily="34" charset="0"/>
              <a:buChar char="•"/>
            </a:pPr>
            <a:r>
              <a:rPr lang="nl-NL" dirty="0"/>
              <a:t>Fascia faciliteert alle communicatie tussen elk lichaamsdeel</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6 x meer zenuwreceptoren dan in spieren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Viscositeit verandert </a:t>
            </a:r>
            <a:r>
              <a:rPr lang="nl-NL"/>
              <a:t>sol of gel </a:t>
            </a: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Communicatie in Fascia is 15x sneller dan zenuwgestel</a:t>
            </a:r>
          </a:p>
          <a:p>
            <a:pPr marL="285750" indent="-285750">
              <a:buFont typeface="Arial" panose="020B0604020202020204" pitchFamily="34" charset="0"/>
              <a:buChar char="•"/>
            </a:pPr>
            <a:endParaRPr lang="nl-NL" dirty="0"/>
          </a:p>
        </p:txBody>
      </p:sp>
      <p:sp>
        <p:nvSpPr>
          <p:cNvPr id="5" name="Tekstvak 4">
            <a:extLst>
              <a:ext uri="{FF2B5EF4-FFF2-40B4-BE49-F238E27FC236}">
                <a16:creationId xmlns:a16="http://schemas.microsoft.com/office/drawing/2014/main" id="{2E3984AA-54D0-47D2-BC28-03DF25C9B2A1}"/>
              </a:ext>
            </a:extLst>
          </p:cNvPr>
          <p:cNvSpPr txBox="1"/>
          <p:nvPr/>
        </p:nvSpPr>
        <p:spPr>
          <a:xfrm>
            <a:off x="3271838" y="400050"/>
            <a:ext cx="5972175" cy="369332"/>
          </a:xfrm>
          <a:prstGeom prst="rect">
            <a:avLst/>
          </a:prstGeom>
          <a:noFill/>
        </p:spPr>
        <p:txBody>
          <a:bodyPr wrap="square" rtlCol="0">
            <a:spAutoFit/>
          </a:bodyPr>
          <a:lstStyle/>
          <a:p>
            <a:pPr algn="ctr"/>
            <a:r>
              <a:rPr lang="nl-NL" dirty="0"/>
              <a:t>Fascinerend</a:t>
            </a:r>
          </a:p>
        </p:txBody>
      </p:sp>
    </p:spTree>
    <p:extLst>
      <p:ext uri="{BB962C8B-B14F-4D97-AF65-F5344CB8AC3E}">
        <p14:creationId xmlns:p14="http://schemas.microsoft.com/office/powerpoint/2010/main" val="362632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522550-401D-484C-A8E2-04C1288099E2}"/>
              </a:ext>
            </a:extLst>
          </p:cNvPr>
          <p:cNvSpPr>
            <a:spLocks noGrp="1"/>
          </p:cNvSpPr>
          <p:nvPr>
            <p:ph type="title"/>
          </p:nvPr>
        </p:nvSpPr>
        <p:spPr>
          <a:xfrm>
            <a:off x="3733868" y="4424191"/>
            <a:ext cx="4336487" cy="1518483"/>
          </a:xfrm>
        </p:spPr>
        <p:txBody>
          <a:bodyPr>
            <a:normAutofit/>
          </a:bodyPr>
          <a:lstStyle/>
          <a:p>
            <a:r>
              <a:rPr lang="nl-NL" sz="2800" dirty="0">
                <a:effectLst/>
              </a:rPr>
              <a:t>Thomas </a:t>
            </a:r>
            <a:r>
              <a:rPr lang="nl-NL" sz="2800" dirty="0" err="1">
                <a:effectLst/>
              </a:rPr>
              <a:t>Myers</a:t>
            </a:r>
            <a:endParaRPr lang="nl-NL" sz="2800" dirty="0"/>
          </a:p>
        </p:txBody>
      </p:sp>
      <p:sp>
        <p:nvSpPr>
          <p:cNvPr id="3" name="Tijdelijke aanduiding voor inhoud 2">
            <a:extLst>
              <a:ext uri="{FF2B5EF4-FFF2-40B4-BE49-F238E27FC236}">
                <a16:creationId xmlns:a16="http://schemas.microsoft.com/office/drawing/2014/main" id="{EFA78E93-E538-4538-87DD-236104C24E92}"/>
              </a:ext>
            </a:extLst>
          </p:cNvPr>
          <p:cNvSpPr>
            <a:spLocks noGrp="1"/>
          </p:cNvSpPr>
          <p:nvPr>
            <p:ph idx="1"/>
          </p:nvPr>
        </p:nvSpPr>
        <p:spPr>
          <a:xfrm>
            <a:off x="1457590" y="454526"/>
            <a:ext cx="9608458" cy="1073382"/>
          </a:xfrm>
        </p:spPr>
        <p:txBody>
          <a:bodyPr>
            <a:normAutofit fontScale="85000" lnSpcReduction="10000"/>
          </a:bodyPr>
          <a:lstStyle/>
          <a:p>
            <a:pPr marL="0" indent="0">
              <a:buNone/>
            </a:pPr>
            <a:r>
              <a:rPr lang="nl-NL" sz="4000" dirty="0" err="1"/>
              <a:t>Myofasciale</a:t>
            </a:r>
            <a:r>
              <a:rPr lang="nl-NL" sz="4000" dirty="0"/>
              <a:t> verbindingen                    </a:t>
            </a:r>
            <a:r>
              <a:rPr lang="nl-NL" sz="4000" dirty="0" err="1"/>
              <a:t>Anatomy</a:t>
            </a:r>
            <a:r>
              <a:rPr lang="nl-NL" sz="4000" dirty="0"/>
              <a:t> </a:t>
            </a:r>
            <a:r>
              <a:rPr lang="nl-NL" sz="4000" dirty="0" err="1"/>
              <a:t>trains</a:t>
            </a:r>
            <a:endParaRPr lang="nl-NL" sz="4000" dirty="0"/>
          </a:p>
          <a:p>
            <a:pPr marL="0" indent="0">
              <a:buNone/>
            </a:pPr>
            <a:endParaRPr lang="nl-NL" dirty="0"/>
          </a:p>
          <a:p>
            <a:endParaRPr lang="nl-NL" dirty="0"/>
          </a:p>
        </p:txBody>
      </p:sp>
      <p:pic>
        <p:nvPicPr>
          <p:cNvPr id="5" name="Afbeelding 4" descr="Afbeelding met boom, persoon, buiten, man&#10;&#10;Automatisch gegenereerde beschrijving">
            <a:extLst>
              <a:ext uri="{FF2B5EF4-FFF2-40B4-BE49-F238E27FC236}">
                <a16:creationId xmlns:a16="http://schemas.microsoft.com/office/drawing/2014/main" id="{75D869FD-4E6F-495B-8AC2-C10ABD237A2F}"/>
              </a:ext>
            </a:extLst>
          </p:cNvPr>
          <p:cNvPicPr>
            <a:picLocks noChangeAspect="1"/>
          </p:cNvPicPr>
          <p:nvPr/>
        </p:nvPicPr>
        <p:blipFill>
          <a:blip r:embed="rId2"/>
          <a:stretch>
            <a:fillRect/>
          </a:stretch>
        </p:blipFill>
        <p:spPr>
          <a:xfrm>
            <a:off x="4647499" y="2300731"/>
            <a:ext cx="2389001" cy="2389001"/>
          </a:xfrm>
          <a:prstGeom prst="rect">
            <a:avLst/>
          </a:prstGeom>
          <a:effectLst>
            <a:innerShdw blurRad="57150" dist="38100" dir="14460000">
              <a:prstClr val="black">
                <a:alpha val="70000"/>
              </a:prstClr>
            </a:innerShdw>
          </a:effectLst>
        </p:spPr>
      </p:pic>
      <p:sp>
        <p:nvSpPr>
          <p:cNvPr id="11" name="Pijl: links/rechts 10">
            <a:extLst>
              <a:ext uri="{FF2B5EF4-FFF2-40B4-BE49-F238E27FC236}">
                <a16:creationId xmlns:a16="http://schemas.microsoft.com/office/drawing/2014/main" id="{75C5E00A-B953-4EB4-AF95-B435B9C23D6A}"/>
              </a:ext>
            </a:extLst>
          </p:cNvPr>
          <p:cNvSpPr/>
          <p:nvPr/>
        </p:nvSpPr>
        <p:spPr>
          <a:xfrm>
            <a:off x="6261819" y="726640"/>
            <a:ext cx="1410061" cy="188686"/>
          </a:xfrm>
          <a:prstGeom prst="leftRightArrow">
            <a:avLst>
              <a:gd name="adj1" fmla="val 50000"/>
              <a:gd name="adj2" fmla="val 6219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nl-NL" dirty="0"/>
          </a:p>
        </p:txBody>
      </p:sp>
    </p:spTree>
    <p:extLst>
      <p:ext uri="{BB962C8B-B14F-4D97-AF65-F5344CB8AC3E}">
        <p14:creationId xmlns:p14="http://schemas.microsoft.com/office/powerpoint/2010/main" val="216054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E1BF1-B136-4FD5-A0DF-E30813DEFDC1}"/>
              </a:ext>
            </a:extLst>
          </p:cNvPr>
          <p:cNvSpPr txBox="1">
            <a:spLocks/>
          </p:cNvSpPr>
          <p:nvPr/>
        </p:nvSpPr>
        <p:spPr>
          <a:xfrm>
            <a:off x="3390433" y="5035158"/>
            <a:ext cx="4932817" cy="9005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err="1">
                <a:latin typeface="Calibri" panose="020F0502020204030204" pitchFamily="34" charset="0"/>
                <a:cs typeface="Calibri" panose="020F0502020204030204" pitchFamily="34" charset="0"/>
              </a:rPr>
              <a:t>Superficial</a:t>
            </a:r>
            <a:r>
              <a:rPr lang="nl-NL" dirty="0">
                <a:latin typeface="Calibri" panose="020F0502020204030204" pitchFamily="34" charset="0"/>
                <a:cs typeface="Calibri" panose="020F0502020204030204" pitchFamily="34" charset="0"/>
              </a:rPr>
              <a:t> back line</a:t>
            </a:r>
          </a:p>
        </p:txBody>
      </p:sp>
      <p:sp>
        <p:nvSpPr>
          <p:cNvPr id="3" name="Tijdelijke aanduiding voor inhoud 2">
            <a:extLst>
              <a:ext uri="{FF2B5EF4-FFF2-40B4-BE49-F238E27FC236}">
                <a16:creationId xmlns:a16="http://schemas.microsoft.com/office/drawing/2014/main" id="{7CD35B5C-83A1-4906-BE1C-491DC4D9ED15}"/>
              </a:ext>
            </a:extLst>
          </p:cNvPr>
          <p:cNvSpPr txBox="1">
            <a:spLocks/>
          </p:cNvSpPr>
          <p:nvPr/>
        </p:nvSpPr>
        <p:spPr>
          <a:xfrm>
            <a:off x="684212" y="335318"/>
            <a:ext cx="2706221" cy="5485749"/>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err="1">
                <a:latin typeface="Calibri" panose="020F0502020204030204" pitchFamily="34" charset="0"/>
                <a:cs typeface="Calibri" panose="020F0502020204030204" pitchFamily="34" charset="0"/>
              </a:rPr>
              <a:t>Epicraniale</a:t>
            </a:r>
            <a:r>
              <a:rPr lang="nl-NL" dirty="0">
                <a:latin typeface="Calibri" panose="020F0502020204030204" pitchFamily="34" charset="0"/>
                <a:cs typeface="Calibri" panose="020F0502020204030204" pitchFamily="34" charset="0"/>
              </a:rPr>
              <a:t> fascia</a:t>
            </a:r>
          </a:p>
          <a:p>
            <a:endParaRPr lang="nl-NL" dirty="0">
              <a:latin typeface="Calibri" panose="020F0502020204030204" pitchFamily="34" charset="0"/>
              <a:cs typeface="Calibri" panose="020F0502020204030204" pitchFamily="34" charset="0"/>
            </a:endParaRPr>
          </a:p>
          <a:p>
            <a:r>
              <a:rPr lang="nl-NL" dirty="0" err="1">
                <a:latin typeface="Calibri" panose="020F0502020204030204" pitchFamily="34" charset="0"/>
                <a:cs typeface="Calibri" panose="020F0502020204030204" pitchFamily="34" charset="0"/>
              </a:rPr>
              <a:t>Semispinalis</a:t>
            </a:r>
            <a:r>
              <a:rPr lang="nl-NL" dirty="0">
                <a:latin typeface="Calibri" panose="020F0502020204030204" pitchFamily="34" charset="0"/>
                <a:cs typeface="Calibri" panose="020F0502020204030204" pitchFamily="34" charset="0"/>
              </a:rPr>
              <a:t> </a:t>
            </a:r>
          </a:p>
          <a:p>
            <a:endParaRPr lang="nl-NL" dirty="0">
              <a:latin typeface="Calibri" panose="020F0502020204030204" pitchFamily="34" charset="0"/>
              <a:cs typeface="Calibri" panose="020F0502020204030204" pitchFamily="34" charset="0"/>
            </a:endParaRPr>
          </a:p>
          <a:p>
            <a:r>
              <a:rPr lang="nl-NL" dirty="0" err="1">
                <a:latin typeface="Calibri" panose="020F0502020204030204" pitchFamily="34" charset="0"/>
                <a:cs typeface="Calibri" panose="020F0502020204030204" pitchFamily="34" charset="0"/>
              </a:rPr>
              <a:t>Erector</a:t>
            </a:r>
            <a:r>
              <a:rPr lang="nl-NL" dirty="0">
                <a:latin typeface="Calibri" panose="020F0502020204030204" pitchFamily="34" charset="0"/>
                <a:cs typeface="Calibri" panose="020F0502020204030204" pitchFamily="34" charset="0"/>
              </a:rPr>
              <a:t> </a:t>
            </a:r>
            <a:r>
              <a:rPr lang="nl-NL" dirty="0" err="1">
                <a:latin typeface="Calibri" panose="020F0502020204030204" pitchFamily="34" charset="0"/>
                <a:cs typeface="Calibri" panose="020F0502020204030204" pitchFamily="34" charset="0"/>
              </a:rPr>
              <a:t>spinea</a:t>
            </a:r>
            <a:endParaRPr lang="nl-NL" dirty="0">
              <a:latin typeface="Calibri" panose="020F0502020204030204" pitchFamily="34" charset="0"/>
              <a:cs typeface="Calibri" panose="020F0502020204030204" pitchFamily="34" charset="0"/>
            </a:endParaRPr>
          </a:p>
          <a:p>
            <a:pPr lvl="1"/>
            <a:r>
              <a:rPr lang="nl-NL" sz="2600" dirty="0" err="1">
                <a:latin typeface="Calibri" panose="020F0502020204030204" pitchFamily="34" charset="0"/>
                <a:cs typeface="Calibri" panose="020F0502020204030204" pitchFamily="34" charset="0"/>
              </a:rPr>
              <a:t>Iliocostalis</a:t>
            </a:r>
            <a:endParaRPr lang="nl-NL" sz="2600" dirty="0">
              <a:latin typeface="Calibri" panose="020F0502020204030204" pitchFamily="34" charset="0"/>
              <a:cs typeface="Calibri" panose="020F0502020204030204" pitchFamily="34" charset="0"/>
            </a:endParaRPr>
          </a:p>
          <a:p>
            <a:pPr lvl="1"/>
            <a:r>
              <a:rPr lang="nl-NL" sz="2600" dirty="0" err="1">
                <a:latin typeface="Calibri" panose="020F0502020204030204" pitchFamily="34" charset="0"/>
                <a:cs typeface="Calibri" panose="020F0502020204030204" pitchFamily="34" charset="0"/>
              </a:rPr>
              <a:t>Longissimus</a:t>
            </a:r>
            <a:endParaRPr lang="nl-NL" sz="2600" dirty="0">
              <a:latin typeface="Calibri" panose="020F0502020204030204" pitchFamily="34" charset="0"/>
              <a:cs typeface="Calibri" panose="020F0502020204030204" pitchFamily="34" charset="0"/>
            </a:endParaRPr>
          </a:p>
          <a:p>
            <a:pPr lvl="1"/>
            <a:r>
              <a:rPr lang="nl-NL" sz="2600" dirty="0" err="1">
                <a:latin typeface="Calibri" panose="020F0502020204030204" pitchFamily="34" charset="0"/>
                <a:cs typeface="Calibri" panose="020F0502020204030204" pitchFamily="34" charset="0"/>
              </a:rPr>
              <a:t>Spinalis</a:t>
            </a:r>
            <a:endParaRPr lang="nl-NL" sz="2600" dirty="0">
              <a:latin typeface="Calibri" panose="020F0502020204030204" pitchFamily="34" charset="0"/>
              <a:cs typeface="Calibri" panose="020F0502020204030204" pitchFamily="34" charset="0"/>
            </a:endParaRPr>
          </a:p>
          <a:p>
            <a:pPr lvl="1"/>
            <a:endParaRPr lang="nl-NL" sz="2600" dirty="0">
              <a:latin typeface="Calibri" panose="020F0502020204030204" pitchFamily="34" charset="0"/>
              <a:cs typeface="Calibri" panose="020F0502020204030204" pitchFamily="34" charset="0"/>
            </a:endParaRPr>
          </a:p>
          <a:p>
            <a:r>
              <a:rPr lang="nl-NL" dirty="0" err="1">
                <a:latin typeface="Calibri" panose="020F0502020204030204" pitchFamily="34" charset="0"/>
                <a:cs typeface="Calibri" panose="020F0502020204030204" pitchFamily="34" charset="0"/>
              </a:rPr>
              <a:t>Sacrotuberale</a:t>
            </a:r>
            <a:r>
              <a:rPr lang="nl-NL" dirty="0">
                <a:latin typeface="Calibri" panose="020F0502020204030204" pitchFamily="34" charset="0"/>
                <a:cs typeface="Calibri" panose="020F0502020204030204" pitchFamily="34" charset="0"/>
              </a:rPr>
              <a:t> ligament</a:t>
            </a:r>
          </a:p>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Hamstrings</a:t>
            </a:r>
          </a:p>
          <a:p>
            <a:pPr lvl="1"/>
            <a:r>
              <a:rPr lang="nl-NL" sz="2600" dirty="0">
                <a:latin typeface="Calibri" panose="020F0502020204030204" pitchFamily="34" charset="0"/>
                <a:cs typeface="Calibri" panose="020F0502020204030204" pitchFamily="34" charset="0"/>
              </a:rPr>
              <a:t>Biceps </a:t>
            </a:r>
            <a:r>
              <a:rPr lang="nl-NL" sz="2600" dirty="0" err="1">
                <a:latin typeface="Calibri" panose="020F0502020204030204" pitchFamily="34" charset="0"/>
                <a:cs typeface="Calibri" panose="020F0502020204030204" pitchFamily="34" charset="0"/>
              </a:rPr>
              <a:t>Femoris</a:t>
            </a:r>
            <a:endParaRPr lang="nl-NL" sz="2600" dirty="0">
              <a:latin typeface="Calibri" panose="020F0502020204030204" pitchFamily="34" charset="0"/>
              <a:cs typeface="Calibri" panose="020F0502020204030204" pitchFamily="34" charset="0"/>
            </a:endParaRPr>
          </a:p>
          <a:p>
            <a:pPr lvl="1"/>
            <a:r>
              <a:rPr lang="nl-NL" sz="2600" dirty="0" err="1">
                <a:latin typeface="Calibri" panose="020F0502020204030204" pitchFamily="34" charset="0"/>
                <a:cs typeface="Calibri" panose="020F0502020204030204" pitchFamily="34" charset="0"/>
              </a:rPr>
              <a:t>Semitendinosus</a:t>
            </a:r>
            <a:endParaRPr lang="nl-NL" sz="2600" dirty="0">
              <a:latin typeface="Calibri" panose="020F0502020204030204" pitchFamily="34" charset="0"/>
              <a:cs typeface="Calibri" panose="020F0502020204030204" pitchFamily="34" charset="0"/>
            </a:endParaRPr>
          </a:p>
          <a:p>
            <a:pPr lvl="1"/>
            <a:r>
              <a:rPr lang="nl-NL" sz="2600" dirty="0" err="1">
                <a:latin typeface="Calibri" panose="020F0502020204030204" pitchFamily="34" charset="0"/>
                <a:cs typeface="Calibri" panose="020F0502020204030204" pitchFamily="34" charset="0"/>
              </a:rPr>
              <a:t>Semimembranosus</a:t>
            </a:r>
            <a:endParaRPr lang="nl-NL" sz="2600" dirty="0">
              <a:latin typeface="Calibri" panose="020F0502020204030204" pitchFamily="34" charset="0"/>
              <a:cs typeface="Calibri" panose="020F0502020204030204" pitchFamily="34" charset="0"/>
            </a:endParaRPr>
          </a:p>
          <a:p>
            <a:pPr lvl="1"/>
            <a:endParaRPr lang="nl-NL" sz="2600" dirty="0">
              <a:latin typeface="Calibri" panose="020F0502020204030204" pitchFamily="34" charset="0"/>
              <a:cs typeface="Calibri" panose="020F0502020204030204" pitchFamily="34" charset="0"/>
            </a:endParaRPr>
          </a:p>
          <a:p>
            <a:r>
              <a:rPr lang="nl-NL" dirty="0" err="1">
                <a:latin typeface="Calibri" panose="020F0502020204030204" pitchFamily="34" charset="0"/>
                <a:cs typeface="Calibri" panose="020F0502020204030204" pitchFamily="34" charset="0"/>
              </a:rPr>
              <a:t>Triceps</a:t>
            </a:r>
            <a:r>
              <a:rPr lang="nl-NL" dirty="0">
                <a:latin typeface="Calibri" panose="020F0502020204030204" pitchFamily="34" charset="0"/>
                <a:cs typeface="Calibri" panose="020F0502020204030204" pitchFamily="34" charset="0"/>
              </a:rPr>
              <a:t> </a:t>
            </a:r>
            <a:r>
              <a:rPr lang="nl-NL" dirty="0" err="1">
                <a:latin typeface="Calibri" panose="020F0502020204030204" pitchFamily="34" charset="0"/>
                <a:cs typeface="Calibri" panose="020F0502020204030204" pitchFamily="34" charset="0"/>
              </a:rPr>
              <a:t>surae</a:t>
            </a:r>
            <a:endParaRPr lang="nl-NL" dirty="0">
              <a:latin typeface="Calibri" panose="020F0502020204030204" pitchFamily="34" charset="0"/>
              <a:cs typeface="Calibri" panose="020F0502020204030204" pitchFamily="34" charset="0"/>
            </a:endParaRPr>
          </a:p>
          <a:p>
            <a:pPr lvl="1"/>
            <a:r>
              <a:rPr lang="nl-NL" dirty="0" err="1">
                <a:latin typeface="Calibri" panose="020F0502020204030204" pitchFamily="34" charset="0"/>
                <a:cs typeface="Calibri" panose="020F0502020204030204" pitchFamily="34" charset="0"/>
              </a:rPr>
              <a:t>Gastronemicus</a:t>
            </a:r>
            <a:endParaRPr lang="nl-NL" dirty="0">
              <a:latin typeface="Calibri" panose="020F0502020204030204" pitchFamily="34" charset="0"/>
              <a:cs typeface="Calibri" panose="020F0502020204030204" pitchFamily="34" charset="0"/>
            </a:endParaRPr>
          </a:p>
          <a:p>
            <a:pPr lvl="1"/>
            <a:r>
              <a:rPr lang="nl-NL" dirty="0" err="1">
                <a:latin typeface="Calibri" panose="020F0502020204030204" pitchFamily="34" charset="0"/>
                <a:cs typeface="Calibri" panose="020F0502020204030204" pitchFamily="34" charset="0"/>
              </a:rPr>
              <a:t>Soleus</a:t>
            </a:r>
            <a:endParaRPr lang="nl-NL" dirty="0">
              <a:latin typeface="Calibri" panose="020F0502020204030204" pitchFamily="34" charset="0"/>
              <a:cs typeface="Calibri" panose="020F0502020204030204" pitchFamily="34" charset="0"/>
            </a:endParaRPr>
          </a:p>
          <a:p>
            <a:pPr lvl="1"/>
            <a:endParaRPr lang="nl-NL" dirty="0">
              <a:latin typeface="Calibri" panose="020F0502020204030204" pitchFamily="34" charset="0"/>
              <a:cs typeface="Calibri" panose="020F0502020204030204" pitchFamily="34" charset="0"/>
            </a:endParaRPr>
          </a:p>
          <a:p>
            <a:r>
              <a:rPr lang="nl-NL" dirty="0" err="1">
                <a:latin typeface="Calibri" panose="020F0502020204030204" pitchFamily="34" charset="0"/>
                <a:cs typeface="Calibri" panose="020F0502020204030204" pitchFamily="34" charset="0"/>
              </a:rPr>
              <a:t>Plantaire</a:t>
            </a:r>
            <a:r>
              <a:rPr lang="nl-NL" dirty="0">
                <a:latin typeface="Calibri" panose="020F0502020204030204" pitchFamily="34" charset="0"/>
                <a:cs typeface="Calibri" panose="020F0502020204030204" pitchFamily="34" charset="0"/>
              </a:rPr>
              <a:t> fascia </a:t>
            </a:r>
          </a:p>
          <a:p>
            <a:pPr marL="0" indent="0">
              <a:buFont typeface="Arial" panose="020B0604020202020204" pitchFamily="34" charset="0"/>
              <a:buNone/>
            </a:pPr>
            <a:r>
              <a:rPr lang="nl-NL" dirty="0">
                <a:latin typeface="Calibri" panose="020F0502020204030204" pitchFamily="34" charset="0"/>
                <a:cs typeface="Calibri" panose="020F0502020204030204" pitchFamily="34" charset="0"/>
              </a:rPr>
              <a:t> </a:t>
            </a:r>
          </a:p>
          <a:p>
            <a:endParaRPr lang="nl-NL" dirty="0">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26E265CE-25F8-4044-9B33-9C54708DD8B3}"/>
              </a:ext>
            </a:extLst>
          </p:cNvPr>
          <p:cNvPicPr>
            <a:picLocks noChangeAspect="1"/>
          </p:cNvPicPr>
          <p:nvPr/>
        </p:nvPicPr>
        <p:blipFill>
          <a:blip r:embed="rId2"/>
          <a:stretch>
            <a:fillRect/>
          </a:stretch>
        </p:blipFill>
        <p:spPr>
          <a:xfrm>
            <a:off x="8207136" y="220693"/>
            <a:ext cx="3219450" cy="5715000"/>
          </a:xfrm>
          <a:prstGeom prst="rect">
            <a:avLst/>
          </a:prstGeom>
        </p:spPr>
      </p:pic>
    </p:spTree>
    <p:extLst>
      <p:ext uri="{BB962C8B-B14F-4D97-AF65-F5344CB8AC3E}">
        <p14:creationId xmlns:p14="http://schemas.microsoft.com/office/powerpoint/2010/main" val="282074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Effect transition="in" filter="fade">
                                      <p:cBhvr>
                                        <p:cTn id="45" dur="500"/>
                                        <p:tgtEl>
                                          <p:spTgt spid="3">
                                            <p:txEl>
                                              <p:pRg st="14" end="1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16" end="16"/>
                                            </p:txEl>
                                          </p:spTgt>
                                        </p:tgtEl>
                                        <p:attrNameLst>
                                          <p:attrName>style.visibility</p:attrName>
                                        </p:attrNameLst>
                                      </p:cBhvr>
                                      <p:to>
                                        <p:strVal val="visible"/>
                                      </p:to>
                                    </p:set>
                                    <p:animEffect transition="in" filter="fade">
                                      <p:cBhvr>
                                        <p:cTn id="50" dur="500"/>
                                        <p:tgtEl>
                                          <p:spTgt spid="3">
                                            <p:txEl>
                                              <p:pRg st="16" end="16"/>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17" end="17"/>
                                            </p:txEl>
                                          </p:spTgt>
                                        </p:tgtEl>
                                        <p:attrNameLst>
                                          <p:attrName>style.visibility</p:attrName>
                                        </p:attrNameLst>
                                      </p:cBhvr>
                                      <p:to>
                                        <p:strVal val="visible"/>
                                      </p:to>
                                    </p:set>
                                    <p:animEffect transition="in" filter="fade">
                                      <p:cBhvr>
                                        <p:cTn id="53" dur="500"/>
                                        <p:tgtEl>
                                          <p:spTgt spid="3">
                                            <p:txEl>
                                              <p:pRg st="17" end="17"/>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8" end="18"/>
                                            </p:txEl>
                                          </p:spTgt>
                                        </p:tgtEl>
                                        <p:attrNameLst>
                                          <p:attrName>style.visibility</p:attrName>
                                        </p:attrNameLst>
                                      </p:cBhvr>
                                      <p:to>
                                        <p:strVal val="visible"/>
                                      </p:to>
                                    </p:set>
                                    <p:animEffect transition="in" filter="fade">
                                      <p:cBhvr>
                                        <p:cTn id="56" dur="500"/>
                                        <p:tgtEl>
                                          <p:spTgt spid="3">
                                            <p:txEl>
                                              <p:pRg st="18" end="1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
                                            <p:txEl>
                                              <p:pRg st="20" end="20"/>
                                            </p:txEl>
                                          </p:spTgt>
                                        </p:tgtEl>
                                        <p:attrNameLst>
                                          <p:attrName>style.visibility</p:attrName>
                                        </p:attrNameLst>
                                      </p:cBhvr>
                                      <p:to>
                                        <p:strVal val="visible"/>
                                      </p:to>
                                    </p:set>
                                    <p:animEffect transition="in" filter="fade">
                                      <p:cBhvr>
                                        <p:cTn id="61" dur="500"/>
                                        <p:tgtEl>
                                          <p:spTgt spid="3">
                                            <p:txEl>
                                              <p:pRg st="20" end="2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
                                            <p:txEl>
                                              <p:pRg st="21" end="21"/>
                                            </p:txEl>
                                          </p:spTgt>
                                        </p:tgtEl>
                                        <p:attrNameLst>
                                          <p:attrName>style.visibility</p:attrName>
                                        </p:attrNameLst>
                                      </p:cBhvr>
                                      <p:to>
                                        <p:strVal val="visible"/>
                                      </p:to>
                                    </p:set>
                                    <p:animEffect transition="in" filter="fade">
                                      <p:cBhvr>
                                        <p:cTn id="66" dur="500"/>
                                        <p:tgtEl>
                                          <p:spTgt spid="3">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61B15F83-D8C2-442A-A3B9-60A0DB4F4D97}"/>
              </a:ext>
            </a:extLst>
          </p:cNvPr>
          <p:cNvSpPr txBox="1">
            <a:spLocks/>
          </p:cNvSpPr>
          <p:nvPr/>
        </p:nvSpPr>
        <p:spPr>
          <a:xfrm>
            <a:off x="7946390" y="2937928"/>
            <a:ext cx="4318846" cy="98213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dirty="0" err="1">
                <a:latin typeface="Calibri" panose="020F0502020204030204" pitchFamily="34" charset="0"/>
                <a:cs typeface="Calibri" panose="020F0502020204030204" pitchFamily="34" charset="0"/>
              </a:rPr>
              <a:t>Superficial</a:t>
            </a:r>
            <a:r>
              <a:rPr lang="nl-NL" dirty="0">
                <a:latin typeface="Calibri" panose="020F0502020204030204" pitchFamily="34" charset="0"/>
                <a:cs typeface="Calibri" panose="020F0502020204030204" pitchFamily="34" charset="0"/>
              </a:rPr>
              <a:t> Front line (</a:t>
            </a:r>
            <a:r>
              <a:rPr lang="nl-NL" dirty="0" err="1">
                <a:latin typeface="Calibri" panose="020F0502020204030204" pitchFamily="34" charset="0"/>
                <a:cs typeface="Calibri" panose="020F0502020204030204" pitchFamily="34" charset="0"/>
              </a:rPr>
              <a:t>sfl</a:t>
            </a:r>
            <a:r>
              <a:rPr lang="nl-NL" dirty="0">
                <a:latin typeface="Calibri" panose="020F0502020204030204" pitchFamily="34" charset="0"/>
                <a:cs typeface="Calibri" panose="020F0502020204030204" pitchFamily="34" charset="0"/>
              </a:rPr>
              <a:t>)</a:t>
            </a:r>
          </a:p>
        </p:txBody>
      </p:sp>
      <p:sp>
        <p:nvSpPr>
          <p:cNvPr id="5" name="Content Placeholder 9">
            <a:extLst>
              <a:ext uri="{FF2B5EF4-FFF2-40B4-BE49-F238E27FC236}">
                <a16:creationId xmlns:a16="http://schemas.microsoft.com/office/drawing/2014/main" id="{BA31654C-72F7-4DA6-9DA5-6557BE7F1244}"/>
              </a:ext>
            </a:extLst>
          </p:cNvPr>
          <p:cNvSpPr txBox="1">
            <a:spLocks/>
          </p:cNvSpPr>
          <p:nvPr/>
        </p:nvSpPr>
        <p:spPr>
          <a:xfrm>
            <a:off x="346370" y="323194"/>
            <a:ext cx="2606971" cy="6109379"/>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6400" dirty="0">
                <a:latin typeface="Calibri" panose="020F0502020204030204" pitchFamily="34" charset="0"/>
                <a:cs typeface="Calibri" panose="020F0502020204030204" pitchFamily="34" charset="0"/>
              </a:rPr>
              <a:t>Gala </a:t>
            </a:r>
            <a:r>
              <a:rPr lang="nl-NL" sz="6400" dirty="0" err="1">
                <a:latin typeface="Calibri" panose="020F0502020204030204" pitchFamily="34" charset="0"/>
                <a:cs typeface="Calibri" panose="020F0502020204030204" pitchFamily="34" charset="0"/>
              </a:rPr>
              <a:t>Aponeurotica</a:t>
            </a:r>
            <a:endParaRPr lang="nl-NL" sz="6400" dirty="0">
              <a:latin typeface="Calibri" panose="020F0502020204030204" pitchFamily="34" charset="0"/>
              <a:cs typeface="Calibri" panose="020F0502020204030204" pitchFamily="34" charset="0"/>
            </a:endParaRPr>
          </a:p>
          <a:p>
            <a:pPr algn="l"/>
            <a:endParaRPr lang="nl-NL" sz="6400" dirty="0">
              <a:latin typeface="Calibri" panose="020F0502020204030204" pitchFamily="34" charset="0"/>
              <a:cs typeface="Calibri" panose="020F0502020204030204" pitchFamily="34" charset="0"/>
            </a:endParaRPr>
          </a:p>
          <a:p>
            <a:pPr algn="l"/>
            <a:r>
              <a:rPr lang="nl-NL" sz="6400" dirty="0" err="1">
                <a:latin typeface="Calibri" panose="020F0502020204030204" pitchFamily="34" charset="0"/>
                <a:cs typeface="Calibri" panose="020F0502020204030204" pitchFamily="34" charset="0"/>
              </a:rPr>
              <a:t>Sternocelidomastoideus</a:t>
            </a:r>
            <a:endParaRPr lang="nl-NL" sz="6400" dirty="0">
              <a:latin typeface="Calibri" panose="020F0502020204030204" pitchFamily="34" charset="0"/>
              <a:cs typeface="Calibri" panose="020F0502020204030204" pitchFamily="34" charset="0"/>
            </a:endParaRPr>
          </a:p>
          <a:p>
            <a:pPr algn="l"/>
            <a:endParaRPr lang="nl-NL" sz="6400" dirty="0">
              <a:latin typeface="Calibri" panose="020F0502020204030204" pitchFamily="34" charset="0"/>
              <a:cs typeface="Calibri" panose="020F0502020204030204" pitchFamily="34" charset="0"/>
            </a:endParaRPr>
          </a:p>
          <a:p>
            <a:pPr algn="l"/>
            <a:r>
              <a:rPr lang="nl-NL" sz="6400" dirty="0" err="1">
                <a:latin typeface="Calibri" panose="020F0502020204030204" pitchFamily="34" charset="0"/>
                <a:cs typeface="Calibri" panose="020F0502020204030204" pitchFamily="34" charset="0"/>
              </a:rPr>
              <a:t>Sternale</a:t>
            </a:r>
            <a:r>
              <a:rPr lang="nl-NL" sz="6400" dirty="0">
                <a:latin typeface="Calibri" panose="020F0502020204030204" pitchFamily="34" charset="0"/>
                <a:cs typeface="Calibri" panose="020F0502020204030204" pitchFamily="34" charset="0"/>
              </a:rPr>
              <a:t> Fascia</a:t>
            </a:r>
          </a:p>
          <a:p>
            <a:pPr algn="l"/>
            <a:endParaRPr lang="nl-NL" sz="6400" dirty="0">
              <a:latin typeface="Calibri" panose="020F0502020204030204" pitchFamily="34" charset="0"/>
              <a:cs typeface="Calibri" panose="020F0502020204030204" pitchFamily="34" charset="0"/>
            </a:endParaRPr>
          </a:p>
          <a:p>
            <a:pPr algn="l"/>
            <a:r>
              <a:rPr lang="nl-NL" sz="6400" dirty="0">
                <a:latin typeface="Calibri" panose="020F0502020204030204" pitchFamily="34" charset="0"/>
                <a:cs typeface="Calibri" panose="020F0502020204030204" pitchFamily="34" charset="0"/>
              </a:rPr>
              <a:t>Rectus </a:t>
            </a:r>
            <a:r>
              <a:rPr lang="nl-NL" sz="6400" dirty="0" err="1">
                <a:latin typeface="Calibri" panose="020F0502020204030204" pitchFamily="34" charset="0"/>
                <a:cs typeface="Calibri" panose="020F0502020204030204" pitchFamily="34" charset="0"/>
              </a:rPr>
              <a:t>abdominis</a:t>
            </a:r>
            <a:endParaRPr lang="nl-NL" sz="6400" dirty="0">
              <a:latin typeface="Calibri" panose="020F0502020204030204" pitchFamily="34" charset="0"/>
              <a:cs typeface="Calibri" panose="020F0502020204030204" pitchFamily="34" charset="0"/>
            </a:endParaRPr>
          </a:p>
          <a:p>
            <a:pPr algn="l"/>
            <a:endParaRPr lang="nl-NL" sz="6400" dirty="0">
              <a:latin typeface="Calibri" panose="020F0502020204030204" pitchFamily="34" charset="0"/>
              <a:cs typeface="Calibri" panose="020F0502020204030204" pitchFamily="34" charset="0"/>
            </a:endParaRPr>
          </a:p>
          <a:p>
            <a:pPr algn="l"/>
            <a:r>
              <a:rPr lang="nl-NL" sz="6400" dirty="0">
                <a:latin typeface="Calibri" panose="020F0502020204030204" pitchFamily="34" charset="0"/>
                <a:cs typeface="Calibri" panose="020F0502020204030204" pitchFamily="34" charset="0"/>
              </a:rPr>
              <a:t>Quadriceps</a:t>
            </a:r>
          </a:p>
          <a:p>
            <a:pPr marL="457200" indent="-457200" algn="l">
              <a:buFont typeface="Arial" panose="020B0604020202020204" pitchFamily="34" charset="0"/>
              <a:buChar char="•"/>
            </a:pPr>
            <a:r>
              <a:rPr lang="nl-NL" sz="6400" dirty="0">
                <a:latin typeface="Calibri" panose="020F0502020204030204" pitchFamily="34" charset="0"/>
                <a:cs typeface="Calibri" panose="020F0502020204030204" pitchFamily="34" charset="0"/>
              </a:rPr>
              <a:t>Rectus </a:t>
            </a:r>
            <a:r>
              <a:rPr lang="nl-NL" sz="6400" dirty="0" err="1">
                <a:latin typeface="Calibri" panose="020F0502020204030204" pitchFamily="34" charset="0"/>
                <a:cs typeface="Calibri" panose="020F0502020204030204" pitchFamily="34" charset="0"/>
              </a:rPr>
              <a:t>femoris</a:t>
            </a:r>
            <a:endParaRPr lang="nl-NL" sz="64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nl-NL" sz="6400" dirty="0" err="1">
                <a:latin typeface="Calibri" panose="020F0502020204030204" pitchFamily="34" charset="0"/>
                <a:cs typeface="Calibri" panose="020F0502020204030204" pitchFamily="34" charset="0"/>
              </a:rPr>
              <a:t>Vastus</a:t>
            </a:r>
            <a:r>
              <a:rPr lang="nl-NL" sz="6400" dirty="0">
                <a:latin typeface="Calibri" panose="020F0502020204030204" pitchFamily="34" charset="0"/>
                <a:cs typeface="Calibri" panose="020F0502020204030204" pitchFamily="34" charset="0"/>
              </a:rPr>
              <a:t> </a:t>
            </a:r>
            <a:r>
              <a:rPr lang="nl-NL" sz="6400" dirty="0" err="1">
                <a:latin typeface="Calibri" panose="020F0502020204030204" pitchFamily="34" charset="0"/>
                <a:cs typeface="Calibri" panose="020F0502020204030204" pitchFamily="34" charset="0"/>
              </a:rPr>
              <a:t>medialis</a:t>
            </a:r>
            <a:endParaRPr lang="nl-NL" sz="64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nl-NL" sz="6400" dirty="0" err="1">
                <a:latin typeface="Calibri" panose="020F0502020204030204" pitchFamily="34" charset="0"/>
                <a:cs typeface="Calibri" panose="020F0502020204030204" pitchFamily="34" charset="0"/>
              </a:rPr>
              <a:t>Vastus</a:t>
            </a:r>
            <a:r>
              <a:rPr lang="nl-NL" sz="6400" dirty="0">
                <a:latin typeface="Calibri" panose="020F0502020204030204" pitchFamily="34" charset="0"/>
                <a:cs typeface="Calibri" panose="020F0502020204030204" pitchFamily="34" charset="0"/>
              </a:rPr>
              <a:t> </a:t>
            </a:r>
            <a:r>
              <a:rPr lang="nl-NL" sz="6400" dirty="0" err="1">
                <a:latin typeface="Calibri" panose="020F0502020204030204" pitchFamily="34" charset="0"/>
                <a:cs typeface="Calibri" panose="020F0502020204030204" pitchFamily="34" charset="0"/>
              </a:rPr>
              <a:t>intermedius</a:t>
            </a:r>
            <a:endParaRPr lang="nl-NL" sz="6400" dirty="0">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nl-NL" sz="6400" dirty="0" err="1">
                <a:latin typeface="Calibri" panose="020F0502020204030204" pitchFamily="34" charset="0"/>
                <a:cs typeface="Calibri" panose="020F0502020204030204" pitchFamily="34" charset="0"/>
              </a:rPr>
              <a:t>Vastus</a:t>
            </a:r>
            <a:r>
              <a:rPr lang="nl-NL" sz="6400" dirty="0">
                <a:latin typeface="Calibri" panose="020F0502020204030204" pitchFamily="34" charset="0"/>
                <a:cs typeface="Calibri" panose="020F0502020204030204" pitchFamily="34" charset="0"/>
              </a:rPr>
              <a:t> lateralis</a:t>
            </a:r>
          </a:p>
          <a:p>
            <a:pPr marL="457200" indent="-457200" algn="l">
              <a:buFont typeface="Arial" panose="020B0604020202020204" pitchFamily="34" charset="0"/>
              <a:buChar char="•"/>
            </a:pPr>
            <a:endParaRPr lang="nl-NL" sz="6400" dirty="0">
              <a:latin typeface="Calibri" panose="020F0502020204030204" pitchFamily="34" charset="0"/>
              <a:cs typeface="Calibri" panose="020F0502020204030204" pitchFamily="34" charset="0"/>
            </a:endParaRPr>
          </a:p>
          <a:p>
            <a:pPr algn="l"/>
            <a:r>
              <a:rPr lang="nl-NL" sz="6400" dirty="0">
                <a:latin typeface="Calibri" panose="020F0502020204030204" pitchFamily="34" charset="0"/>
                <a:cs typeface="Calibri" panose="020F0502020204030204" pitchFamily="34" charset="0"/>
              </a:rPr>
              <a:t>Anterieure compartiment onderbeen</a:t>
            </a:r>
          </a:p>
          <a:p>
            <a:pPr marL="457200" indent="-457200" algn="l">
              <a:buFont typeface="Arial" panose="020B0604020202020204" pitchFamily="34" charset="0"/>
              <a:buChar char="•"/>
            </a:pPr>
            <a:r>
              <a:rPr lang="nl-NL" sz="6400" dirty="0" err="1">
                <a:latin typeface="Calibri" panose="020F0502020204030204" pitchFamily="34" charset="0"/>
                <a:cs typeface="Calibri" panose="020F0502020204030204" pitchFamily="34" charset="0"/>
              </a:rPr>
              <a:t>Extensor</a:t>
            </a:r>
            <a:r>
              <a:rPr lang="nl-NL" sz="6400" dirty="0">
                <a:latin typeface="Calibri" panose="020F0502020204030204" pitchFamily="34" charset="0"/>
                <a:cs typeface="Calibri" panose="020F0502020204030204" pitchFamily="34" charset="0"/>
              </a:rPr>
              <a:t> </a:t>
            </a:r>
            <a:r>
              <a:rPr lang="nl-NL" sz="6400" dirty="0" err="1">
                <a:latin typeface="Calibri" panose="020F0502020204030204" pitchFamily="34" charset="0"/>
                <a:cs typeface="Calibri" panose="020F0502020204030204" pitchFamily="34" charset="0"/>
              </a:rPr>
              <a:t>digitorum</a:t>
            </a:r>
            <a:r>
              <a:rPr lang="nl-NL" sz="6400" dirty="0">
                <a:latin typeface="Calibri" panose="020F0502020204030204" pitchFamily="34" charset="0"/>
                <a:cs typeface="Calibri" panose="020F0502020204030204" pitchFamily="34" charset="0"/>
              </a:rPr>
              <a:t> longus</a:t>
            </a:r>
          </a:p>
          <a:p>
            <a:pPr marL="457200" indent="-457200" algn="l">
              <a:buFont typeface="Arial" panose="020B0604020202020204" pitchFamily="34" charset="0"/>
              <a:buChar char="•"/>
            </a:pPr>
            <a:r>
              <a:rPr lang="nl-NL" sz="6400" dirty="0" err="1">
                <a:latin typeface="Calibri" panose="020F0502020204030204" pitchFamily="34" charset="0"/>
                <a:cs typeface="Calibri" panose="020F0502020204030204" pitchFamily="34" charset="0"/>
              </a:rPr>
              <a:t>Extensor</a:t>
            </a:r>
            <a:r>
              <a:rPr lang="nl-NL" sz="6400" dirty="0">
                <a:latin typeface="Calibri" panose="020F0502020204030204" pitchFamily="34" charset="0"/>
                <a:cs typeface="Calibri" panose="020F0502020204030204" pitchFamily="34" charset="0"/>
              </a:rPr>
              <a:t> </a:t>
            </a:r>
            <a:r>
              <a:rPr lang="nl-NL" sz="6400" dirty="0" err="1">
                <a:latin typeface="Calibri" panose="020F0502020204030204" pitchFamily="34" charset="0"/>
                <a:cs typeface="Calibri" panose="020F0502020204030204" pitchFamily="34" charset="0"/>
              </a:rPr>
              <a:t>hallucis</a:t>
            </a:r>
            <a:r>
              <a:rPr lang="nl-NL" sz="6400" dirty="0">
                <a:latin typeface="Calibri" panose="020F0502020204030204" pitchFamily="34" charset="0"/>
                <a:cs typeface="Calibri" panose="020F0502020204030204" pitchFamily="34" charset="0"/>
              </a:rPr>
              <a:t> longus</a:t>
            </a:r>
          </a:p>
          <a:p>
            <a:pPr marL="457200" indent="-457200" algn="l">
              <a:buFont typeface="Arial" panose="020B0604020202020204" pitchFamily="34" charset="0"/>
              <a:buChar char="•"/>
            </a:pPr>
            <a:r>
              <a:rPr lang="nl-NL" sz="6400" dirty="0" err="1">
                <a:latin typeface="Calibri" panose="020F0502020204030204" pitchFamily="34" charset="0"/>
                <a:cs typeface="Calibri" panose="020F0502020204030204" pitchFamily="34" charset="0"/>
              </a:rPr>
              <a:t>Tibialis</a:t>
            </a:r>
            <a:r>
              <a:rPr lang="nl-NL" sz="6400" dirty="0">
                <a:latin typeface="Calibri" panose="020F0502020204030204" pitchFamily="34" charset="0"/>
                <a:cs typeface="Calibri" panose="020F0502020204030204" pitchFamily="34" charset="0"/>
              </a:rPr>
              <a:t> </a:t>
            </a:r>
            <a:r>
              <a:rPr lang="nl-NL" sz="6400" dirty="0" err="1">
                <a:latin typeface="Calibri" panose="020F0502020204030204" pitchFamily="34" charset="0"/>
                <a:cs typeface="Calibri" panose="020F0502020204030204" pitchFamily="34" charset="0"/>
              </a:rPr>
              <a:t>anterior</a:t>
            </a:r>
            <a:endParaRPr lang="nl-NL" sz="6400" dirty="0">
              <a:latin typeface="Calibri" panose="020F0502020204030204" pitchFamily="34" charset="0"/>
              <a:cs typeface="Calibri" panose="020F0502020204030204" pitchFamily="34" charset="0"/>
            </a:endParaRPr>
          </a:p>
          <a:p>
            <a:pPr algn="l"/>
            <a:r>
              <a:rPr lang="nl-NL" sz="6400" dirty="0">
                <a:latin typeface="Calibri" panose="020F0502020204030204" pitchFamily="34" charset="0"/>
                <a:cs typeface="Calibri" panose="020F0502020204030204" pitchFamily="34" charset="0"/>
              </a:rPr>
              <a:t> </a:t>
            </a:r>
          </a:p>
          <a:p>
            <a:pPr algn="l"/>
            <a:endParaRPr lang="en-US" dirty="0">
              <a:latin typeface="Calibri" panose="020F0502020204030204" pitchFamily="34" charset="0"/>
              <a:cs typeface="Calibri" panose="020F0502020204030204" pitchFamily="34" charset="0"/>
            </a:endParaRPr>
          </a:p>
        </p:txBody>
      </p:sp>
      <p:pic>
        <p:nvPicPr>
          <p:cNvPr id="7" name="Tijdelijke aanduiding voor inhoud 4">
            <a:extLst>
              <a:ext uri="{FF2B5EF4-FFF2-40B4-BE49-F238E27FC236}">
                <a16:creationId xmlns:a16="http://schemas.microsoft.com/office/drawing/2014/main" id="{CBF93944-B3B3-4979-B2DA-BF38C8EDE435}"/>
              </a:ext>
            </a:extLst>
          </p:cNvPr>
          <p:cNvPicPr>
            <a:picLocks noChangeAspect="1"/>
          </p:cNvPicPr>
          <p:nvPr/>
        </p:nvPicPr>
        <p:blipFill rotWithShape="1">
          <a:blip r:embed="rId2"/>
          <a:srcRect r="3535" b="5"/>
          <a:stretch/>
        </p:blipFill>
        <p:spPr>
          <a:xfrm>
            <a:off x="4574993" y="0"/>
            <a:ext cx="3371397" cy="6857990"/>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315958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500"/>
                                        <p:tgtEl>
                                          <p:spTgt spid="5">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500"/>
                                        <p:tgtEl>
                                          <p:spTgt spid="5">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Effect transition="in" filter="fade">
                                      <p:cBhvr>
                                        <p:cTn id="47" dur="500"/>
                                        <p:tgtEl>
                                          <p:spTgt spid="5">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12" end="12"/>
                                            </p:txEl>
                                          </p:spTgt>
                                        </p:tgtEl>
                                        <p:attrNameLst>
                                          <p:attrName>style.visibility</p:attrName>
                                        </p:attrNameLst>
                                      </p:cBhvr>
                                      <p:to>
                                        <p:strVal val="visible"/>
                                      </p:to>
                                    </p:set>
                                    <p:animEffect transition="in" filter="fade">
                                      <p:cBhvr>
                                        <p:cTn id="52" dur="500"/>
                                        <p:tgtEl>
                                          <p:spTgt spid="5">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4" end="14"/>
                                            </p:txEl>
                                          </p:spTgt>
                                        </p:tgtEl>
                                        <p:attrNameLst>
                                          <p:attrName>style.visibility</p:attrName>
                                        </p:attrNameLst>
                                      </p:cBhvr>
                                      <p:to>
                                        <p:strVal val="visible"/>
                                      </p:to>
                                    </p:set>
                                    <p:animEffect transition="in" filter="fade">
                                      <p:cBhvr>
                                        <p:cTn id="57" dur="500"/>
                                        <p:tgtEl>
                                          <p:spTgt spid="5">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5" end="15"/>
                                            </p:txEl>
                                          </p:spTgt>
                                        </p:tgtEl>
                                        <p:attrNameLst>
                                          <p:attrName>style.visibility</p:attrName>
                                        </p:attrNameLst>
                                      </p:cBhvr>
                                      <p:to>
                                        <p:strVal val="visible"/>
                                      </p:to>
                                    </p:set>
                                    <p:animEffect transition="in" filter="fade">
                                      <p:cBhvr>
                                        <p:cTn id="62" dur="500"/>
                                        <p:tgtEl>
                                          <p:spTgt spid="5">
                                            <p:txEl>
                                              <p:pRg st="15" end="1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16" end="16"/>
                                            </p:txEl>
                                          </p:spTgt>
                                        </p:tgtEl>
                                        <p:attrNameLst>
                                          <p:attrName>style.visibility</p:attrName>
                                        </p:attrNameLst>
                                      </p:cBhvr>
                                      <p:to>
                                        <p:strVal val="visible"/>
                                      </p:to>
                                    </p:set>
                                    <p:animEffect transition="in" filter="fade">
                                      <p:cBhvr>
                                        <p:cTn id="67" dur="500"/>
                                        <p:tgtEl>
                                          <p:spTgt spid="5">
                                            <p:txEl>
                                              <p:pRg st="16" end="1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17" end="17"/>
                                            </p:txEl>
                                          </p:spTgt>
                                        </p:tgtEl>
                                        <p:attrNameLst>
                                          <p:attrName>style.visibility</p:attrName>
                                        </p:attrNameLst>
                                      </p:cBhvr>
                                      <p:to>
                                        <p:strVal val="visible"/>
                                      </p:to>
                                    </p:set>
                                    <p:animEffect transition="in" filter="fade">
                                      <p:cBhvr>
                                        <p:cTn id="72" dur="500"/>
                                        <p:tgtEl>
                                          <p:spTgt spid="5">
                                            <p:txEl>
                                              <p:pRg st="17" end="1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xEl>
                                              <p:pRg st="18" end="18"/>
                                            </p:txEl>
                                          </p:spTgt>
                                        </p:tgtEl>
                                        <p:attrNameLst>
                                          <p:attrName>style.visibility</p:attrName>
                                        </p:attrNameLst>
                                      </p:cBhvr>
                                      <p:to>
                                        <p:strVal val="visible"/>
                                      </p:to>
                                    </p:set>
                                    <p:animEffect transition="in" filter="fade">
                                      <p:cBhvr>
                                        <p:cTn id="77" dur="5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4371D-3216-4350-BEF7-4B6E97D01C52}"/>
              </a:ext>
            </a:extLst>
          </p:cNvPr>
          <p:cNvSpPr txBox="1">
            <a:spLocks/>
          </p:cNvSpPr>
          <p:nvPr/>
        </p:nvSpPr>
        <p:spPr>
          <a:xfrm>
            <a:off x="4315950" y="5184017"/>
            <a:ext cx="3560100" cy="9264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dirty="0">
                <a:latin typeface="Calibri" panose="020F0502020204030204" pitchFamily="34" charset="0"/>
                <a:cs typeface="Calibri" panose="020F0502020204030204" pitchFamily="34" charset="0"/>
              </a:rPr>
              <a:t>Lateral Line</a:t>
            </a:r>
          </a:p>
        </p:txBody>
      </p:sp>
      <p:sp>
        <p:nvSpPr>
          <p:cNvPr id="3" name="Tijdelijke aanduiding voor inhoud 2">
            <a:extLst>
              <a:ext uri="{FF2B5EF4-FFF2-40B4-BE49-F238E27FC236}">
                <a16:creationId xmlns:a16="http://schemas.microsoft.com/office/drawing/2014/main" id="{205A65F7-4A9F-4C46-8620-D6272679BBF9}"/>
              </a:ext>
            </a:extLst>
          </p:cNvPr>
          <p:cNvSpPr txBox="1">
            <a:spLocks/>
          </p:cNvSpPr>
          <p:nvPr/>
        </p:nvSpPr>
        <p:spPr>
          <a:xfrm>
            <a:off x="713241" y="622300"/>
            <a:ext cx="2813731" cy="561340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err="1">
                <a:latin typeface="Calibri" panose="020F0502020204030204" pitchFamily="34" charset="0"/>
                <a:cs typeface="Calibri" panose="020F0502020204030204" pitchFamily="34" charset="0"/>
              </a:rPr>
              <a:t>Sternocleidomastoid</a:t>
            </a:r>
            <a:endParaRPr lang="nl-NL" sz="2000" dirty="0">
              <a:latin typeface="Calibri" panose="020F0502020204030204" pitchFamily="34" charset="0"/>
              <a:cs typeface="Calibri" panose="020F0502020204030204" pitchFamily="34" charset="0"/>
            </a:endParaRPr>
          </a:p>
          <a:p>
            <a:endParaRPr lang="nl-NL" sz="2000" dirty="0">
              <a:latin typeface="Calibri" panose="020F0502020204030204" pitchFamily="34" charset="0"/>
              <a:cs typeface="Calibri" panose="020F0502020204030204" pitchFamily="34" charset="0"/>
            </a:endParaRPr>
          </a:p>
          <a:p>
            <a:r>
              <a:rPr lang="nl-NL" sz="2000" dirty="0" err="1">
                <a:latin typeface="Calibri" panose="020F0502020204030204" pitchFamily="34" charset="0"/>
                <a:cs typeface="Calibri" panose="020F0502020204030204" pitchFamily="34" charset="0"/>
              </a:rPr>
              <a:t>Splenius</a:t>
            </a:r>
            <a:r>
              <a:rPr lang="nl-NL" sz="2000" dirty="0">
                <a:latin typeface="Calibri" panose="020F0502020204030204" pitchFamily="34" charset="0"/>
                <a:cs typeface="Calibri" panose="020F0502020204030204" pitchFamily="34" charset="0"/>
              </a:rPr>
              <a:t> Capitis</a:t>
            </a:r>
          </a:p>
          <a:p>
            <a:endParaRPr lang="nl-NL" sz="2000" dirty="0">
              <a:latin typeface="Calibri" panose="020F0502020204030204" pitchFamily="34" charset="0"/>
              <a:cs typeface="Calibri" panose="020F0502020204030204" pitchFamily="34" charset="0"/>
            </a:endParaRPr>
          </a:p>
          <a:p>
            <a:r>
              <a:rPr lang="nl-NL" sz="2000" dirty="0" err="1">
                <a:latin typeface="Calibri" panose="020F0502020204030204" pitchFamily="34" charset="0"/>
                <a:cs typeface="Calibri" panose="020F0502020204030204" pitchFamily="34" charset="0"/>
              </a:rPr>
              <a:t>Internal</a:t>
            </a:r>
            <a:r>
              <a:rPr lang="nl-NL" sz="2000" dirty="0">
                <a:latin typeface="Calibri" panose="020F0502020204030204" pitchFamily="34" charset="0"/>
                <a:cs typeface="Calibri" panose="020F0502020204030204" pitchFamily="34" charset="0"/>
              </a:rPr>
              <a:t> </a:t>
            </a:r>
            <a:r>
              <a:rPr lang="nl-NL" sz="2000" dirty="0" err="1">
                <a:latin typeface="Calibri" panose="020F0502020204030204" pitchFamily="34" charset="0"/>
                <a:cs typeface="Calibri" panose="020F0502020204030204" pitchFamily="34" charset="0"/>
              </a:rPr>
              <a:t>Intercostal</a:t>
            </a:r>
            <a:r>
              <a:rPr lang="nl-NL" sz="2000" dirty="0">
                <a:latin typeface="Calibri" panose="020F0502020204030204" pitchFamily="34" charset="0"/>
                <a:cs typeface="Calibri" panose="020F0502020204030204" pitchFamily="34" charset="0"/>
              </a:rPr>
              <a:t> </a:t>
            </a:r>
            <a:r>
              <a:rPr lang="nl-NL" sz="2000" dirty="0" err="1">
                <a:latin typeface="Calibri" panose="020F0502020204030204" pitchFamily="34" charset="0"/>
                <a:cs typeface="Calibri" panose="020F0502020204030204" pitchFamily="34" charset="0"/>
              </a:rPr>
              <a:t>muscles</a:t>
            </a:r>
            <a:endParaRPr lang="nl-NL" sz="2000" dirty="0">
              <a:latin typeface="Calibri" panose="020F0502020204030204" pitchFamily="34" charset="0"/>
              <a:cs typeface="Calibri" panose="020F0502020204030204" pitchFamily="34" charset="0"/>
            </a:endParaRPr>
          </a:p>
          <a:p>
            <a:r>
              <a:rPr lang="nl-NL" sz="2000" dirty="0" err="1">
                <a:latin typeface="Calibri" panose="020F0502020204030204" pitchFamily="34" charset="0"/>
                <a:cs typeface="Calibri" panose="020F0502020204030204" pitchFamily="34" charset="0"/>
              </a:rPr>
              <a:t>External</a:t>
            </a:r>
            <a:r>
              <a:rPr lang="nl-NL" sz="2000" dirty="0">
                <a:latin typeface="Calibri" panose="020F0502020204030204" pitchFamily="34" charset="0"/>
                <a:cs typeface="Calibri" panose="020F0502020204030204" pitchFamily="34" charset="0"/>
              </a:rPr>
              <a:t> </a:t>
            </a:r>
            <a:r>
              <a:rPr lang="nl-NL" sz="2000" dirty="0" err="1">
                <a:latin typeface="Calibri" panose="020F0502020204030204" pitchFamily="34" charset="0"/>
                <a:cs typeface="Calibri" panose="020F0502020204030204" pitchFamily="34" charset="0"/>
              </a:rPr>
              <a:t>Intercostal</a:t>
            </a:r>
            <a:r>
              <a:rPr lang="nl-NL" sz="2000" dirty="0">
                <a:latin typeface="Calibri" panose="020F0502020204030204" pitchFamily="34" charset="0"/>
                <a:cs typeface="Calibri" panose="020F0502020204030204" pitchFamily="34" charset="0"/>
              </a:rPr>
              <a:t> </a:t>
            </a:r>
            <a:r>
              <a:rPr lang="nl-NL" sz="2000" dirty="0" err="1">
                <a:latin typeface="Calibri" panose="020F0502020204030204" pitchFamily="34" charset="0"/>
                <a:cs typeface="Calibri" panose="020F0502020204030204" pitchFamily="34" charset="0"/>
              </a:rPr>
              <a:t>muscles</a:t>
            </a:r>
            <a:endParaRPr lang="nl-NL" sz="2000" dirty="0">
              <a:latin typeface="Calibri" panose="020F0502020204030204" pitchFamily="34" charset="0"/>
              <a:cs typeface="Calibri" panose="020F0502020204030204" pitchFamily="34" charset="0"/>
            </a:endParaRPr>
          </a:p>
          <a:p>
            <a:endParaRPr lang="nl-NL" sz="2000" dirty="0">
              <a:latin typeface="Calibri" panose="020F0502020204030204" pitchFamily="34" charset="0"/>
              <a:cs typeface="Calibri" panose="020F0502020204030204" pitchFamily="34" charset="0"/>
            </a:endParaRPr>
          </a:p>
          <a:p>
            <a:r>
              <a:rPr lang="nl-NL" sz="2000" dirty="0" err="1">
                <a:latin typeface="Calibri" panose="020F0502020204030204" pitchFamily="34" charset="0"/>
                <a:cs typeface="Calibri" panose="020F0502020204030204" pitchFamily="34" charset="0"/>
              </a:rPr>
              <a:t>Internal</a:t>
            </a:r>
            <a:r>
              <a:rPr lang="nl-NL" sz="2000" dirty="0">
                <a:latin typeface="Calibri" panose="020F0502020204030204" pitchFamily="34" charset="0"/>
                <a:cs typeface="Calibri" panose="020F0502020204030204" pitchFamily="34" charset="0"/>
              </a:rPr>
              <a:t> </a:t>
            </a:r>
            <a:r>
              <a:rPr lang="nl-NL" sz="2000" dirty="0" err="1">
                <a:latin typeface="Calibri" panose="020F0502020204030204" pitchFamily="34" charset="0"/>
                <a:cs typeface="Calibri" panose="020F0502020204030204" pitchFamily="34" charset="0"/>
              </a:rPr>
              <a:t>Obliques</a:t>
            </a:r>
            <a:endParaRPr lang="nl-NL" sz="2000" dirty="0">
              <a:latin typeface="Calibri" panose="020F0502020204030204" pitchFamily="34" charset="0"/>
              <a:cs typeface="Calibri" panose="020F0502020204030204" pitchFamily="34" charset="0"/>
            </a:endParaRPr>
          </a:p>
          <a:p>
            <a:endParaRPr lang="nl-NL" sz="2000" dirty="0">
              <a:latin typeface="Calibri" panose="020F0502020204030204" pitchFamily="34" charset="0"/>
              <a:cs typeface="Calibri" panose="020F0502020204030204" pitchFamily="34" charset="0"/>
            </a:endParaRPr>
          </a:p>
          <a:p>
            <a:r>
              <a:rPr lang="nl-NL" sz="2000" dirty="0" err="1">
                <a:latin typeface="Calibri" panose="020F0502020204030204" pitchFamily="34" charset="0"/>
                <a:cs typeface="Calibri" panose="020F0502020204030204" pitchFamily="34" charset="0"/>
              </a:rPr>
              <a:t>External</a:t>
            </a:r>
            <a:r>
              <a:rPr lang="nl-NL" sz="2000" dirty="0">
                <a:latin typeface="Calibri" panose="020F0502020204030204" pitchFamily="34" charset="0"/>
                <a:cs typeface="Calibri" panose="020F0502020204030204" pitchFamily="34" charset="0"/>
              </a:rPr>
              <a:t> </a:t>
            </a:r>
            <a:r>
              <a:rPr lang="nl-NL" sz="2000" dirty="0" err="1">
                <a:latin typeface="Calibri" panose="020F0502020204030204" pitchFamily="34" charset="0"/>
                <a:cs typeface="Calibri" panose="020F0502020204030204" pitchFamily="34" charset="0"/>
              </a:rPr>
              <a:t>Obliques</a:t>
            </a:r>
            <a:endParaRPr lang="nl-NL" sz="2000" dirty="0">
              <a:latin typeface="Calibri" panose="020F0502020204030204" pitchFamily="34" charset="0"/>
              <a:cs typeface="Calibri" panose="020F0502020204030204" pitchFamily="34" charset="0"/>
            </a:endParaRPr>
          </a:p>
          <a:p>
            <a:endParaRPr lang="nl-NL" sz="2000" dirty="0">
              <a:latin typeface="Calibri" panose="020F0502020204030204" pitchFamily="34" charset="0"/>
              <a:cs typeface="Calibri" panose="020F0502020204030204" pitchFamily="34" charset="0"/>
            </a:endParaRPr>
          </a:p>
          <a:p>
            <a:r>
              <a:rPr lang="nl-NL" sz="2000" dirty="0" err="1">
                <a:latin typeface="Calibri" panose="020F0502020204030204" pitchFamily="34" charset="0"/>
                <a:cs typeface="Calibri" panose="020F0502020204030204" pitchFamily="34" charset="0"/>
              </a:rPr>
              <a:t>Gluteus</a:t>
            </a:r>
            <a:r>
              <a:rPr lang="nl-NL" sz="2000" dirty="0">
                <a:latin typeface="Calibri" panose="020F0502020204030204" pitchFamily="34" charset="0"/>
                <a:cs typeface="Calibri" panose="020F0502020204030204" pitchFamily="34" charset="0"/>
              </a:rPr>
              <a:t> Maximus</a:t>
            </a:r>
          </a:p>
          <a:p>
            <a:endParaRPr lang="nl-NL" sz="2000" dirty="0">
              <a:latin typeface="Calibri" panose="020F0502020204030204" pitchFamily="34" charset="0"/>
              <a:cs typeface="Calibri" panose="020F0502020204030204" pitchFamily="34" charset="0"/>
            </a:endParaRPr>
          </a:p>
          <a:p>
            <a:r>
              <a:rPr lang="nl-NL" sz="2000" dirty="0">
                <a:latin typeface="Calibri" panose="020F0502020204030204" pitchFamily="34" charset="0"/>
                <a:cs typeface="Calibri" panose="020F0502020204030204" pitchFamily="34" charset="0"/>
              </a:rPr>
              <a:t>Tensor </a:t>
            </a:r>
            <a:r>
              <a:rPr lang="nl-NL" sz="2000" dirty="0" err="1">
                <a:latin typeface="Calibri" panose="020F0502020204030204" pitchFamily="34" charset="0"/>
                <a:cs typeface="Calibri" panose="020F0502020204030204" pitchFamily="34" charset="0"/>
              </a:rPr>
              <a:t>Fascae</a:t>
            </a:r>
            <a:r>
              <a:rPr lang="nl-NL" sz="2000" dirty="0">
                <a:latin typeface="Calibri" panose="020F0502020204030204" pitchFamily="34" charset="0"/>
                <a:cs typeface="Calibri" panose="020F0502020204030204" pitchFamily="34" charset="0"/>
              </a:rPr>
              <a:t> </a:t>
            </a:r>
            <a:r>
              <a:rPr lang="nl-NL" sz="2000" dirty="0" err="1">
                <a:latin typeface="Calibri" panose="020F0502020204030204" pitchFamily="34" charset="0"/>
                <a:cs typeface="Calibri" panose="020F0502020204030204" pitchFamily="34" charset="0"/>
              </a:rPr>
              <a:t>Latae</a:t>
            </a:r>
            <a:r>
              <a:rPr lang="nl-NL" sz="2000" dirty="0">
                <a:latin typeface="Calibri" panose="020F0502020204030204" pitchFamily="34" charset="0"/>
                <a:cs typeface="Calibri" panose="020F0502020204030204" pitchFamily="34" charset="0"/>
              </a:rPr>
              <a:t> (TFL)</a:t>
            </a:r>
          </a:p>
          <a:p>
            <a:endParaRPr lang="nl-NL" sz="2000" dirty="0">
              <a:latin typeface="Calibri" panose="020F0502020204030204" pitchFamily="34" charset="0"/>
              <a:cs typeface="Calibri" panose="020F0502020204030204" pitchFamily="34" charset="0"/>
            </a:endParaRPr>
          </a:p>
          <a:p>
            <a:r>
              <a:rPr lang="nl-NL" sz="2000" dirty="0" err="1">
                <a:latin typeface="Calibri" panose="020F0502020204030204" pitchFamily="34" charset="0"/>
                <a:cs typeface="Calibri" panose="020F0502020204030204" pitchFamily="34" charset="0"/>
              </a:rPr>
              <a:t>Illotibial</a:t>
            </a:r>
            <a:r>
              <a:rPr lang="nl-NL" sz="2000" dirty="0">
                <a:latin typeface="Calibri" panose="020F0502020204030204" pitchFamily="34" charset="0"/>
                <a:cs typeface="Calibri" panose="020F0502020204030204" pitchFamily="34" charset="0"/>
              </a:rPr>
              <a:t> band (ITB)</a:t>
            </a:r>
          </a:p>
          <a:p>
            <a:endParaRPr lang="nl-NL" sz="2000" dirty="0">
              <a:latin typeface="Calibri" panose="020F0502020204030204" pitchFamily="34" charset="0"/>
              <a:cs typeface="Calibri" panose="020F0502020204030204" pitchFamily="34" charset="0"/>
            </a:endParaRPr>
          </a:p>
          <a:p>
            <a:r>
              <a:rPr lang="nl-NL" sz="2000" dirty="0" err="1">
                <a:latin typeface="Calibri" panose="020F0502020204030204" pitchFamily="34" charset="0"/>
                <a:cs typeface="Calibri" panose="020F0502020204030204" pitchFamily="34" charset="0"/>
              </a:rPr>
              <a:t>Peroneus</a:t>
            </a:r>
            <a:r>
              <a:rPr lang="nl-NL" sz="2000" dirty="0">
                <a:latin typeface="Calibri" panose="020F0502020204030204" pitchFamily="34" charset="0"/>
                <a:cs typeface="Calibri" panose="020F0502020204030204" pitchFamily="34" charset="0"/>
              </a:rPr>
              <a:t> longus/brevis</a:t>
            </a:r>
          </a:p>
          <a:p>
            <a:endParaRPr lang="nl-NL" sz="2000" dirty="0">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BAE10DDE-7575-4314-B773-759BA4AF2B64}"/>
              </a:ext>
            </a:extLst>
          </p:cNvPr>
          <p:cNvPicPr>
            <a:picLocks noChangeAspect="1"/>
          </p:cNvPicPr>
          <p:nvPr/>
        </p:nvPicPr>
        <p:blipFill>
          <a:blip r:embed="rId2"/>
          <a:stretch>
            <a:fillRect/>
          </a:stretch>
        </p:blipFill>
        <p:spPr>
          <a:xfrm>
            <a:off x="8160589" y="275558"/>
            <a:ext cx="3560100" cy="6200005"/>
          </a:xfrm>
          <a:prstGeom prst="rect">
            <a:avLst/>
          </a:prstGeom>
        </p:spPr>
      </p:pic>
    </p:spTree>
    <p:extLst>
      <p:ext uri="{BB962C8B-B14F-4D97-AF65-F5344CB8AC3E}">
        <p14:creationId xmlns:p14="http://schemas.microsoft.com/office/powerpoint/2010/main" val="379710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500"/>
                                        <p:tgtEl>
                                          <p:spTgt spid="3">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fade">
                                      <p:cBhvr>
                                        <p:cTn id="52" dur="500"/>
                                        <p:tgtEl>
                                          <p:spTgt spid="3">
                                            <p:txEl>
                                              <p:pRg st="15" end="1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7" end="17"/>
                                            </p:txEl>
                                          </p:spTgt>
                                        </p:tgtEl>
                                        <p:attrNameLst>
                                          <p:attrName>style.visibility</p:attrName>
                                        </p:attrNameLst>
                                      </p:cBhvr>
                                      <p:to>
                                        <p:strVal val="visible"/>
                                      </p:to>
                                    </p:set>
                                    <p:animEffect transition="in" filter="fade">
                                      <p:cBhvr>
                                        <p:cTn id="57"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afel&#10;&#10;Automatisch gegenereerde beschrijving">
            <a:extLst>
              <a:ext uri="{FF2B5EF4-FFF2-40B4-BE49-F238E27FC236}">
                <a16:creationId xmlns:a16="http://schemas.microsoft.com/office/drawing/2014/main" id="{5ADC8C8A-68CB-4CD9-80F2-2A4F71D66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3415" y="1219249"/>
            <a:ext cx="5656785" cy="4570683"/>
          </a:xfrm>
          <a:prstGeom prst="rect">
            <a:avLst/>
          </a:prstGeom>
        </p:spPr>
      </p:pic>
      <p:sp>
        <p:nvSpPr>
          <p:cNvPr id="2" name="Tekstvak 1">
            <a:extLst>
              <a:ext uri="{FF2B5EF4-FFF2-40B4-BE49-F238E27FC236}">
                <a16:creationId xmlns:a16="http://schemas.microsoft.com/office/drawing/2014/main" id="{9E8A58AF-7AAC-47BB-B074-21A0BD5DF916}"/>
              </a:ext>
            </a:extLst>
          </p:cNvPr>
          <p:cNvSpPr txBox="1"/>
          <p:nvPr/>
        </p:nvSpPr>
        <p:spPr>
          <a:xfrm>
            <a:off x="9460871" y="1837853"/>
            <a:ext cx="2372008" cy="2862322"/>
          </a:xfrm>
          <a:prstGeom prst="rect">
            <a:avLst/>
          </a:prstGeom>
          <a:noFill/>
        </p:spPr>
        <p:txBody>
          <a:bodyPr wrap="square" rtlCol="0">
            <a:spAutoFit/>
          </a:bodyPr>
          <a:lstStyle/>
          <a:p>
            <a:r>
              <a:rPr lang="nl-NL" dirty="0" err="1"/>
              <a:t>Pectoralis</a:t>
            </a:r>
            <a:r>
              <a:rPr lang="nl-NL" dirty="0"/>
              <a:t> Minor</a:t>
            </a:r>
          </a:p>
          <a:p>
            <a:endParaRPr lang="nl-NL" dirty="0"/>
          </a:p>
          <a:p>
            <a:r>
              <a:rPr lang="nl-NL" dirty="0" err="1"/>
              <a:t>Clavipectoraal</a:t>
            </a:r>
            <a:r>
              <a:rPr lang="nl-NL" dirty="0"/>
              <a:t> fascia</a:t>
            </a:r>
          </a:p>
          <a:p>
            <a:endParaRPr lang="nl-NL" dirty="0"/>
          </a:p>
          <a:p>
            <a:r>
              <a:rPr lang="nl-NL" dirty="0"/>
              <a:t>Biceps </a:t>
            </a:r>
            <a:r>
              <a:rPr lang="nl-NL" dirty="0" err="1"/>
              <a:t>Brachii</a:t>
            </a:r>
            <a:endParaRPr lang="nl-NL" dirty="0"/>
          </a:p>
          <a:p>
            <a:endParaRPr lang="nl-NL" dirty="0"/>
          </a:p>
          <a:p>
            <a:r>
              <a:rPr lang="nl-NL" dirty="0"/>
              <a:t>Radiale ligamenten</a:t>
            </a:r>
          </a:p>
          <a:p>
            <a:endParaRPr lang="nl-NL" dirty="0"/>
          </a:p>
          <a:p>
            <a:r>
              <a:rPr lang="nl-NL" dirty="0" err="1"/>
              <a:t>Thenar</a:t>
            </a:r>
            <a:r>
              <a:rPr lang="nl-NL" dirty="0"/>
              <a:t> spieren</a:t>
            </a:r>
          </a:p>
          <a:p>
            <a:endParaRPr lang="nl-NL" dirty="0"/>
          </a:p>
        </p:txBody>
      </p:sp>
      <p:sp>
        <p:nvSpPr>
          <p:cNvPr id="4" name="Tekstvak 3">
            <a:extLst>
              <a:ext uri="{FF2B5EF4-FFF2-40B4-BE49-F238E27FC236}">
                <a16:creationId xmlns:a16="http://schemas.microsoft.com/office/drawing/2014/main" id="{5F7003A4-5E9E-4D7C-AFF9-5D6CDC23459C}"/>
              </a:ext>
            </a:extLst>
          </p:cNvPr>
          <p:cNvSpPr txBox="1"/>
          <p:nvPr/>
        </p:nvSpPr>
        <p:spPr>
          <a:xfrm>
            <a:off x="90535" y="1997839"/>
            <a:ext cx="2571183" cy="2862322"/>
          </a:xfrm>
          <a:prstGeom prst="rect">
            <a:avLst/>
          </a:prstGeom>
          <a:noFill/>
        </p:spPr>
        <p:txBody>
          <a:bodyPr wrap="square" rtlCol="0">
            <a:spAutoFit/>
          </a:bodyPr>
          <a:lstStyle/>
          <a:p>
            <a:r>
              <a:rPr lang="nl-NL" dirty="0" err="1"/>
              <a:t>Pectoralis</a:t>
            </a:r>
            <a:r>
              <a:rPr lang="nl-NL" dirty="0"/>
              <a:t> Major</a:t>
            </a:r>
          </a:p>
          <a:p>
            <a:endParaRPr lang="nl-NL" dirty="0"/>
          </a:p>
          <a:p>
            <a:r>
              <a:rPr lang="nl-NL" dirty="0" err="1"/>
              <a:t>Latissimus</a:t>
            </a:r>
            <a:r>
              <a:rPr lang="nl-NL" dirty="0"/>
              <a:t> </a:t>
            </a:r>
            <a:r>
              <a:rPr lang="nl-NL" dirty="0" err="1"/>
              <a:t>Dorsi</a:t>
            </a:r>
            <a:endParaRPr lang="nl-NL" dirty="0"/>
          </a:p>
          <a:p>
            <a:endParaRPr lang="nl-NL" dirty="0"/>
          </a:p>
          <a:p>
            <a:r>
              <a:rPr lang="nl-NL" dirty="0"/>
              <a:t>Mediale </a:t>
            </a:r>
            <a:r>
              <a:rPr lang="nl-NL" dirty="0" err="1"/>
              <a:t>intermusuclair</a:t>
            </a:r>
            <a:r>
              <a:rPr lang="nl-NL" dirty="0"/>
              <a:t> septum</a:t>
            </a:r>
          </a:p>
          <a:p>
            <a:endParaRPr lang="nl-NL" dirty="0"/>
          </a:p>
          <a:p>
            <a:r>
              <a:rPr lang="nl-NL" dirty="0" err="1"/>
              <a:t>Flexoren</a:t>
            </a:r>
            <a:r>
              <a:rPr lang="nl-NL" dirty="0"/>
              <a:t> pols en vingers</a:t>
            </a:r>
          </a:p>
          <a:p>
            <a:endParaRPr lang="nl-NL" dirty="0"/>
          </a:p>
        </p:txBody>
      </p:sp>
      <p:sp>
        <p:nvSpPr>
          <p:cNvPr id="5" name="Tekstvak 4">
            <a:extLst>
              <a:ext uri="{FF2B5EF4-FFF2-40B4-BE49-F238E27FC236}">
                <a16:creationId xmlns:a16="http://schemas.microsoft.com/office/drawing/2014/main" id="{36A5B87A-6E7A-482F-9780-FD5E43329DB2}"/>
              </a:ext>
            </a:extLst>
          </p:cNvPr>
          <p:cNvSpPr txBox="1"/>
          <p:nvPr/>
        </p:nvSpPr>
        <p:spPr>
          <a:xfrm flipH="1">
            <a:off x="3268299" y="307818"/>
            <a:ext cx="5301900" cy="584775"/>
          </a:xfrm>
          <a:prstGeom prst="rect">
            <a:avLst/>
          </a:prstGeom>
          <a:noFill/>
        </p:spPr>
        <p:txBody>
          <a:bodyPr wrap="square" rtlCol="0">
            <a:spAutoFit/>
          </a:bodyPr>
          <a:lstStyle/>
          <a:p>
            <a:pPr algn="ctr"/>
            <a:r>
              <a:rPr lang="nl-NL" sz="3200" dirty="0"/>
              <a:t>Armlijnen </a:t>
            </a:r>
            <a:r>
              <a:rPr lang="nl-NL" sz="3200" dirty="0" err="1"/>
              <a:t>anterior</a:t>
            </a:r>
            <a:endParaRPr lang="nl-NL" sz="3200" dirty="0"/>
          </a:p>
        </p:txBody>
      </p:sp>
    </p:spTree>
    <p:extLst>
      <p:ext uri="{BB962C8B-B14F-4D97-AF65-F5344CB8AC3E}">
        <p14:creationId xmlns:p14="http://schemas.microsoft.com/office/powerpoint/2010/main" val="143932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9D503E1-5630-4CBC-912F-3922F164E9DA}"/>
              </a:ext>
            </a:extLst>
          </p:cNvPr>
          <p:cNvPicPr>
            <a:picLocks noChangeAspect="1"/>
          </p:cNvPicPr>
          <p:nvPr/>
        </p:nvPicPr>
        <p:blipFill rotWithShape="1">
          <a:blip r:embed="rId2">
            <a:extLst>
              <a:ext uri="{28A0092B-C50C-407E-A947-70E740481C1C}">
                <a14:useLocalDpi xmlns:a14="http://schemas.microsoft.com/office/drawing/2010/main" val="0"/>
              </a:ext>
            </a:extLst>
          </a:blip>
          <a:srcRect b="8068"/>
          <a:stretch/>
        </p:blipFill>
        <p:spPr>
          <a:xfrm>
            <a:off x="3183518" y="1104266"/>
            <a:ext cx="5918515" cy="5440964"/>
          </a:xfrm>
          <a:prstGeom prst="rect">
            <a:avLst/>
          </a:prstGeom>
        </p:spPr>
      </p:pic>
      <p:sp>
        <p:nvSpPr>
          <p:cNvPr id="2" name="Tekstvak 1">
            <a:extLst>
              <a:ext uri="{FF2B5EF4-FFF2-40B4-BE49-F238E27FC236}">
                <a16:creationId xmlns:a16="http://schemas.microsoft.com/office/drawing/2014/main" id="{825A24FF-1A5F-4104-A0B7-39CA04BEE9E0}"/>
              </a:ext>
            </a:extLst>
          </p:cNvPr>
          <p:cNvSpPr txBox="1"/>
          <p:nvPr/>
        </p:nvSpPr>
        <p:spPr>
          <a:xfrm>
            <a:off x="9759636" y="2136618"/>
            <a:ext cx="2154724" cy="3970318"/>
          </a:xfrm>
          <a:prstGeom prst="rect">
            <a:avLst/>
          </a:prstGeom>
          <a:noFill/>
        </p:spPr>
        <p:txBody>
          <a:bodyPr wrap="square" rtlCol="0">
            <a:spAutoFit/>
          </a:bodyPr>
          <a:lstStyle/>
          <a:p>
            <a:r>
              <a:rPr lang="nl-NL" dirty="0" err="1"/>
              <a:t>Trapezis</a:t>
            </a:r>
            <a:endParaRPr lang="nl-NL" dirty="0"/>
          </a:p>
          <a:p>
            <a:endParaRPr lang="nl-NL" dirty="0"/>
          </a:p>
          <a:p>
            <a:r>
              <a:rPr lang="nl-NL" dirty="0" err="1"/>
              <a:t>Deltoideus</a:t>
            </a:r>
            <a:endParaRPr lang="nl-NL" dirty="0"/>
          </a:p>
          <a:p>
            <a:endParaRPr lang="nl-NL" dirty="0"/>
          </a:p>
          <a:p>
            <a:r>
              <a:rPr lang="nl-NL" dirty="0"/>
              <a:t>Laterale </a:t>
            </a:r>
            <a:r>
              <a:rPr lang="nl-NL" dirty="0" err="1"/>
              <a:t>intermusculaire</a:t>
            </a:r>
            <a:r>
              <a:rPr lang="nl-NL" dirty="0"/>
              <a:t> septum</a:t>
            </a:r>
          </a:p>
          <a:p>
            <a:endParaRPr lang="nl-NL" dirty="0"/>
          </a:p>
          <a:p>
            <a:r>
              <a:rPr lang="nl-NL" dirty="0"/>
              <a:t>Pols en vinger </a:t>
            </a:r>
            <a:r>
              <a:rPr lang="nl-NL" dirty="0" err="1"/>
              <a:t>extensoren</a:t>
            </a:r>
            <a:endParaRPr lang="nl-NL" dirty="0"/>
          </a:p>
          <a:p>
            <a:endParaRPr lang="nl-NL" dirty="0"/>
          </a:p>
          <a:p>
            <a:r>
              <a:rPr lang="nl-NL" dirty="0"/>
              <a:t>Pezen en </a:t>
            </a:r>
            <a:r>
              <a:rPr lang="nl-NL" dirty="0" err="1"/>
              <a:t>retinaculum</a:t>
            </a:r>
            <a:r>
              <a:rPr lang="nl-NL" dirty="0"/>
              <a:t> </a:t>
            </a:r>
            <a:r>
              <a:rPr lang="nl-NL" dirty="0" err="1"/>
              <a:t>extensoren</a:t>
            </a:r>
            <a:endParaRPr lang="nl-NL" dirty="0"/>
          </a:p>
        </p:txBody>
      </p:sp>
      <p:sp>
        <p:nvSpPr>
          <p:cNvPr id="4" name="Tekstvak 3">
            <a:extLst>
              <a:ext uri="{FF2B5EF4-FFF2-40B4-BE49-F238E27FC236}">
                <a16:creationId xmlns:a16="http://schemas.microsoft.com/office/drawing/2014/main" id="{688303F7-9DED-47D0-BB8C-78ED7ECD2A1C}"/>
              </a:ext>
            </a:extLst>
          </p:cNvPr>
          <p:cNvSpPr txBox="1"/>
          <p:nvPr/>
        </p:nvSpPr>
        <p:spPr>
          <a:xfrm>
            <a:off x="579421" y="1285592"/>
            <a:ext cx="1946495" cy="5078313"/>
          </a:xfrm>
          <a:prstGeom prst="rect">
            <a:avLst/>
          </a:prstGeom>
          <a:noFill/>
        </p:spPr>
        <p:txBody>
          <a:bodyPr wrap="square" rtlCol="0">
            <a:spAutoFit/>
          </a:bodyPr>
          <a:lstStyle/>
          <a:p>
            <a:r>
              <a:rPr lang="nl-NL" dirty="0"/>
              <a:t>Levator </a:t>
            </a:r>
            <a:r>
              <a:rPr lang="nl-NL" dirty="0" err="1"/>
              <a:t>Scapula</a:t>
            </a:r>
            <a:endParaRPr lang="nl-NL" dirty="0"/>
          </a:p>
          <a:p>
            <a:endParaRPr lang="nl-NL" dirty="0"/>
          </a:p>
          <a:p>
            <a:r>
              <a:rPr lang="nl-NL" dirty="0" err="1"/>
              <a:t>Supraspinatus</a:t>
            </a:r>
            <a:endParaRPr lang="nl-NL" dirty="0"/>
          </a:p>
          <a:p>
            <a:endParaRPr lang="nl-NL" dirty="0"/>
          </a:p>
          <a:p>
            <a:r>
              <a:rPr lang="nl-NL" dirty="0" err="1"/>
              <a:t>Rhomboidei</a:t>
            </a:r>
            <a:endParaRPr lang="nl-NL" dirty="0"/>
          </a:p>
          <a:p>
            <a:endParaRPr lang="nl-NL" dirty="0"/>
          </a:p>
          <a:p>
            <a:r>
              <a:rPr lang="nl-NL" dirty="0" err="1"/>
              <a:t>Infraspinatus</a:t>
            </a:r>
            <a:endParaRPr lang="nl-NL" dirty="0"/>
          </a:p>
          <a:p>
            <a:endParaRPr lang="nl-NL" dirty="0"/>
          </a:p>
          <a:p>
            <a:r>
              <a:rPr lang="nl-NL" dirty="0" err="1"/>
              <a:t>Teres</a:t>
            </a:r>
            <a:r>
              <a:rPr lang="nl-NL" dirty="0"/>
              <a:t> Minor</a:t>
            </a:r>
          </a:p>
          <a:p>
            <a:endParaRPr lang="nl-NL" dirty="0"/>
          </a:p>
          <a:p>
            <a:r>
              <a:rPr lang="nl-NL" dirty="0" err="1"/>
              <a:t>Triceps</a:t>
            </a:r>
            <a:endParaRPr lang="nl-NL" dirty="0"/>
          </a:p>
          <a:p>
            <a:endParaRPr lang="nl-NL" dirty="0"/>
          </a:p>
          <a:p>
            <a:r>
              <a:rPr lang="nl-NL" dirty="0"/>
              <a:t>Periost van </a:t>
            </a:r>
            <a:r>
              <a:rPr lang="nl-NL" dirty="0" err="1"/>
              <a:t>Ulna</a:t>
            </a:r>
            <a:endParaRPr lang="nl-NL" dirty="0"/>
          </a:p>
          <a:p>
            <a:endParaRPr lang="nl-NL" dirty="0"/>
          </a:p>
          <a:p>
            <a:r>
              <a:rPr lang="nl-NL" dirty="0" err="1"/>
              <a:t>Hypothenar</a:t>
            </a:r>
            <a:r>
              <a:rPr lang="nl-NL" dirty="0"/>
              <a:t> spieren</a:t>
            </a:r>
          </a:p>
          <a:p>
            <a:endParaRPr lang="nl-NL" dirty="0"/>
          </a:p>
          <a:p>
            <a:endParaRPr lang="nl-NL" dirty="0"/>
          </a:p>
        </p:txBody>
      </p:sp>
      <p:sp>
        <p:nvSpPr>
          <p:cNvPr id="5" name="Tekstvak 4">
            <a:extLst>
              <a:ext uri="{FF2B5EF4-FFF2-40B4-BE49-F238E27FC236}">
                <a16:creationId xmlns:a16="http://schemas.microsoft.com/office/drawing/2014/main" id="{55FCBE37-CBA4-4644-9B9B-A9ACADF58C29}"/>
              </a:ext>
            </a:extLst>
          </p:cNvPr>
          <p:cNvSpPr txBox="1"/>
          <p:nvPr/>
        </p:nvSpPr>
        <p:spPr>
          <a:xfrm>
            <a:off x="4018229" y="383689"/>
            <a:ext cx="4155541" cy="584775"/>
          </a:xfrm>
          <a:prstGeom prst="rect">
            <a:avLst/>
          </a:prstGeom>
          <a:noFill/>
        </p:spPr>
        <p:txBody>
          <a:bodyPr wrap="square" rtlCol="0">
            <a:spAutoFit/>
          </a:bodyPr>
          <a:lstStyle/>
          <a:p>
            <a:pPr algn="ctr"/>
            <a:r>
              <a:rPr lang="nl-NL" sz="3200" dirty="0"/>
              <a:t>Armlijnen Posterior</a:t>
            </a:r>
          </a:p>
        </p:txBody>
      </p:sp>
    </p:spTree>
    <p:extLst>
      <p:ext uri="{BB962C8B-B14F-4D97-AF65-F5344CB8AC3E}">
        <p14:creationId xmlns:p14="http://schemas.microsoft.com/office/powerpoint/2010/main" val="200771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500"/>
                                        <p:tgtEl>
                                          <p:spTgt spid="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12" end="12"/>
                                            </p:txEl>
                                          </p:spTgt>
                                        </p:tgtEl>
                                        <p:attrNameLst>
                                          <p:attrName>style.visibility</p:attrName>
                                        </p:attrNameLst>
                                      </p:cBhvr>
                                      <p:to>
                                        <p:strVal val="visible"/>
                                      </p:to>
                                    </p:set>
                                    <p:animEffect transition="in" filter="fade">
                                      <p:cBhvr>
                                        <p:cTn id="62" dur="500"/>
                                        <p:tgtEl>
                                          <p:spTgt spid="4">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14" end="14"/>
                                            </p:txEl>
                                          </p:spTgt>
                                        </p:tgtEl>
                                        <p:attrNameLst>
                                          <p:attrName>style.visibility</p:attrName>
                                        </p:attrNameLst>
                                      </p:cBhvr>
                                      <p:to>
                                        <p:strVal val="visible"/>
                                      </p:to>
                                    </p:set>
                                    <p:animEffect transition="in" filter="fade">
                                      <p:cBhvr>
                                        <p:cTn id="67"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5DB863F-C614-4138-B2B4-D92CFE852B12}"/>
              </a:ext>
            </a:extLst>
          </p:cNvPr>
          <p:cNvSpPr txBox="1"/>
          <p:nvPr/>
        </p:nvSpPr>
        <p:spPr>
          <a:xfrm>
            <a:off x="7835104" y="1213968"/>
            <a:ext cx="3220127" cy="171510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a:solidFill>
                  <a:srgbClr val="FFFFFF"/>
                </a:solidFill>
                <a:latin typeface="+mj-lt"/>
                <a:ea typeface="+mj-ea"/>
                <a:cs typeface="+mj-cs"/>
              </a:rPr>
              <a:t>Experiment MFR</a:t>
            </a:r>
          </a:p>
          <a:p>
            <a:pPr>
              <a:lnSpc>
                <a:spcPct val="90000"/>
              </a:lnSpc>
              <a:spcBef>
                <a:spcPct val="0"/>
              </a:spcBef>
              <a:spcAft>
                <a:spcPts val="600"/>
              </a:spcAft>
            </a:pPr>
            <a:r>
              <a:rPr lang="en-US" sz="3600">
                <a:solidFill>
                  <a:srgbClr val="FFFFFF"/>
                </a:solidFill>
                <a:latin typeface="+mj-lt"/>
                <a:ea typeface="+mj-ea"/>
                <a:cs typeface="+mj-cs"/>
              </a:rPr>
              <a:t>op celniveau</a:t>
            </a:r>
          </a:p>
        </p:txBody>
      </p:sp>
      <p:pic>
        <p:nvPicPr>
          <p:cNvPr id="3" name="Afbeelding 2" descr="Afbeelding met teken, zitten, wit, voedsel&#10;&#10;Automatisch gegenereerde beschrijving">
            <a:extLst>
              <a:ext uri="{FF2B5EF4-FFF2-40B4-BE49-F238E27FC236}">
                <a16:creationId xmlns:a16="http://schemas.microsoft.com/office/drawing/2014/main" id="{2C360D27-AD49-4940-9C13-591DE133F121}"/>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Lst>
          </a:blip>
          <a:srcRect l="1922" r="-1" b="-1"/>
          <a:stretch/>
        </p:blipFill>
        <p:spPr>
          <a:xfrm>
            <a:off x="804101" y="804101"/>
            <a:ext cx="6730556" cy="5249798"/>
          </a:xfrm>
          <a:prstGeom prst="rect">
            <a:avLst/>
          </a:prstGeom>
        </p:spPr>
      </p:pic>
      <p:sp>
        <p:nvSpPr>
          <p:cNvPr id="2" name="Tekstvak 1">
            <a:extLst>
              <a:ext uri="{FF2B5EF4-FFF2-40B4-BE49-F238E27FC236}">
                <a16:creationId xmlns:a16="http://schemas.microsoft.com/office/drawing/2014/main" id="{289B4492-9FE6-4331-B91D-B50B1B740829}"/>
              </a:ext>
            </a:extLst>
          </p:cNvPr>
          <p:cNvSpPr txBox="1"/>
          <p:nvPr/>
        </p:nvSpPr>
        <p:spPr>
          <a:xfrm>
            <a:off x="7835105" y="3072208"/>
            <a:ext cx="3264916" cy="266068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a:solidFill>
                  <a:srgbClr val="FFFFFF"/>
                </a:solidFill>
              </a:rPr>
              <a:t>Control – Controlegroep</a:t>
            </a:r>
          </a:p>
          <a:p>
            <a:pPr indent="-228600">
              <a:lnSpc>
                <a:spcPct val="90000"/>
              </a:lnSpc>
              <a:spcAft>
                <a:spcPts val="600"/>
              </a:spcAft>
              <a:buFont typeface="Arial" panose="020B0604020202020204" pitchFamily="34" charset="0"/>
              <a:buChar char="•"/>
            </a:pPr>
            <a:r>
              <a:rPr lang="en-US" sz="2000">
                <a:solidFill>
                  <a:srgbClr val="FFFFFF"/>
                </a:solidFill>
              </a:rPr>
              <a:t>RMS – Repetitive Motion Strain</a:t>
            </a:r>
          </a:p>
          <a:p>
            <a:pPr indent="-228600">
              <a:lnSpc>
                <a:spcPct val="90000"/>
              </a:lnSpc>
              <a:spcAft>
                <a:spcPts val="600"/>
              </a:spcAft>
              <a:buFont typeface="Arial" panose="020B0604020202020204" pitchFamily="34" charset="0"/>
              <a:buChar char="•"/>
            </a:pPr>
            <a:r>
              <a:rPr lang="en-US" sz="2000">
                <a:solidFill>
                  <a:srgbClr val="FFFFFF"/>
                </a:solidFill>
              </a:rPr>
              <a:t>MFR – Myofascial Release</a:t>
            </a:r>
          </a:p>
        </p:txBody>
      </p:sp>
    </p:spTree>
    <p:extLst>
      <p:ext uri="{BB962C8B-B14F-4D97-AF65-F5344CB8AC3E}">
        <p14:creationId xmlns:p14="http://schemas.microsoft.com/office/powerpoint/2010/main" val="1123042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paar, tafel, person, groep&#10;&#10;Automatisch gegenereerde beschrijving">
            <a:extLst>
              <a:ext uri="{FF2B5EF4-FFF2-40B4-BE49-F238E27FC236}">
                <a16:creationId xmlns:a16="http://schemas.microsoft.com/office/drawing/2014/main" id="{3F66DE00-9C67-4E45-9865-E48C18731BDB}"/>
              </a:ext>
            </a:extLst>
          </p:cNvPr>
          <p:cNvPicPr>
            <a:picLocks noChangeAspect="1"/>
          </p:cNvPicPr>
          <p:nvPr/>
        </p:nvPicPr>
        <p:blipFill rotWithShape="1">
          <a:blip r:embed="rId2">
            <a:extLst>
              <a:ext uri="{28A0092B-C50C-407E-A947-70E740481C1C}">
                <a14:useLocalDpi xmlns:a14="http://schemas.microsoft.com/office/drawing/2010/main" val="0"/>
              </a:ext>
            </a:extLst>
          </a:blip>
          <a:srcRect t="-1292" b="9458"/>
          <a:stretch/>
        </p:blipFill>
        <p:spPr>
          <a:xfrm>
            <a:off x="2750457" y="836669"/>
            <a:ext cx="6691085" cy="5792868"/>
          </a:xfrm>
          <a:prstGeom prst="rect">
            <a:avLst/>
          </a:prstGeom>
        </p:spPr>
      </p:pic>
      <p:sp>
        <p:nvSpPr>
          <p:cNvPr id="5" name="Tekstvak 4">
            <a:extLst>
              <a:ext uri="{FF2B5EF4-FFF2-40B4-BE49-F238E27FC236}">
                <a16:creationId xmlns:a16="http://schemas.microsoft.com/office/drawing/2014/main" id="{F2D8DF96-7BD9-41ED-9531-E2C4E130FC63}"/>
              </a:ext>
            </a:extLst>
          </p:cNvPr>
          <p:cNvSpPr txBox="1"/>
          <p:nvPr/>
        </p:nvSpPr>
        <p:spPr>
          <a:xfrm>
            <a:off x="332420" y="1976407"/>
            <a:ext cx="2484782" cy="3970318"/>
          </a:xfrm>
          <a:prstGeom prst="rect">
            <a:avLst/>
          </a:prstGeom>
          <a:noFill/>
        </p:spPr>
        <p:txBody>
          <a:bodyPr wrap="square" rtlCol="0">
            <a:spAutoFit/>
          </a:bodyPr>
          <a:lstStyle/>
          <a:p>
            <a:r>
              <a:rPr lang="nl-NL" dirty="0" err="1">
                <a:latin typeface="Calibri" panose="020F0502020204030204" pitchFamily="34" charset="0"/>
                <a:cs typeface="Calibri" panose="020F0502020204030204" pitchFamily="34" charset="0"/>
              </a:rPr>
              <a:t>Serratus</a:t>
            </a:r>
            <a:r>
              <a:rPr lang="nl-NL" dirty="0">
                <a:latin typeface="Calibri" panose="020F0502020204030204" pitchFamily="34" charset="0"/>
                <a:cs typeface="Calibri" panose="020F0502020204030204" pitchFamily="34" charset="0"/>
              </a:rPr>
              <a:t> Anterieur</a:t>
            </a:r>
          </a:p>
          <a:p>
            <a:endParaRPr lang="nl-NL" dirty="0">
              <a:latin typeface="Calibri" panose="020F0502020204030204" pitchFamily="34" charset="0"/>
              <a:cs typeface="Calibri" panose="020F0502020204030204" pitchFamily="34" charset="0"/>
            </a:endParaRPr>
          </a:p>
          <a:p>
            <a:r>
              <a:rPr lang="nl-NL" dirty="0" err="1">
                <a:latin typeface="Calibri" panose="020F0502020204030204" pitchFamily="34" charset="0"/>
                <a:cs typeface="Calibri" panose="020F0502020204030204" pitchFamily="34" charset="0"/>
              </a:rPr>
              <a:t>External</a:t>
            </a:r>
            <a:r>
              <a:rPr lang="nl-NL" dirty="0">
                <a:latin typeface="Calibri" panose="020F0502020204030204" pitchFamily="34" charset="0"/>
                <a:cs typeface="Calibri" panose="020F0502020204030204" pitchFamily="34" charset="0"/>
              </a:rPr>
              <a:t> </a:t>
            </a:r>
            <a:r>
              <a:rPr lang="nl-NL" dirty="0" err="1">
                <a:latin typeface="Calibri" panose="020F0502020204030204" pitchFamily="34" charset="0"/>
                <a:cs typeface="Calibri" panose="020F0502020204030204" pitchFamily="34" charset="0"/>
              </a:rPr>
              <a:t>Oblique</a:t>
            </a:r>
            <a:endParaRPr lang="nl-NL" dirty="0">
              <a:latin typeface="Calibri" panose="020F0502020204030204" pitchFamily="34" charset="0"/>
              <a:cs typeface="Calibri" panose="020F0502020204030204" pitchFamily="34" charset="0"/>
            </a:endParaRPr>
          </a:p>
          <a:p>
            <a:endParaRPr lang="nl-NL" dirty="0">
              <a:latin typeface="Calibri" panose="020F0502020204030204" pitchFamily="34" charset="0"/>
              <a:cs typeface="Calibri" panose="020F0502020204030204" pitchFamily="34" charset="0"/>
            </a:endParaRPr>
          </a:p>
          <a:p>
            <a:r>
              <a:rPr lang="nl-NL" dirty="0" err="1">
                <a:latin typeface="Calibri" panose="020F0502020204030204" pitchFamily="34" charset="0"/>
                <a:cs typeface="Calibri" panose="020F0502020204030204" pitchFamily="34" charset="0"/>
              </a:rPr>
              <a:t>Abdominal</a:t>
            </a:r>
            <a:r>
              <a:rPr lang="nl-NL" dirty="0">
                <a:latin typeface="Calibri" panose="020F0502020204030204" pitchFamily="34" charset="0"/>
                <a:cs typeface="Calibri" panose="020F0502020204030204" pitchFamily="34" charset="0"/>
              </a:rPr>
              <a:t> </a:t>
            </a:r>
            <a:r>
              <a:rPr lang="nl-NL" dirty="0" err="1">
                <a:latin typeface="Calibri" panose="020F0502020204030204" pitchFamily="34" charset="0"/>
                <a:cs typeface="Calibri" panose="020F0502020204030204" pitchFamily="34" charset="0"/>
              </a:rPr>
              <a:t>Aponeurosis</a:t>
            </a:r>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Linea alba</a:t>
            </a:r>
          </a:p>
          <a:p>
            <a:endParaRPr lang="nl-NL" dirty="0">
              <a:latin typeface="Calibri" panose="020F0502020204030204" pitchFamily="34" charset="0"/>
              <a:cs typeface="Calibri" panose="020F0502020204030204" pitchFamily="34" charset="0"/>
            </a:endParaRPr>
          </a:p>
          <a:p>
            <a:r>
              <a:rPr lang="nl-NL" dirty="0" err="1">
                <a:latin typeface="Calibri" panose="020F0502020204030204" pitchFamily="34" charset="0"/>
                <a:cs typeface="Calibri" panose="020F0502020204030204" pitchFamily="34" charset="0"/>
              </a:rPr>
              <a:t>Internal</a:t>
            </a:r>
            <a:r>
              <a:rPr lang="nl-NL" dirty="0">
                <a:latin typeface="Calibri" panose="020F0502020204030204" pitchFamily="34" charset="0"/>
                <a:cs typeface="Calibri" panose="020F0502020204030204" pitchFamily="34" charset="0"/>
              </a:rPr>
              <a:t> </a:t>
            </a:r>
            <a:r>
              <a:rPr lang="nl-NL" dirty="0" err="1">
                <a:latin typeface="Calibri" panose="020F0502020204030204" pitchFamily="34" charset="0"/>
                <a:cs typeface="Calibri" panose="020F0502020204030204" pitchFamily="34" charset="0"/>
              </a:rPr>
              <a:t>Oblique</a:t>
            </a:r>
            <a:endParaRPr lang="nl-NL" dirty="0">
              <a:latin typeface="Calibri" panose="020F0502020204030204" pitchFamily="34" charset="0"/>
              <a:cs typeface="Calibri" panose="020F0502020204030204" pitchFamily="34" charset="0"/>
            </a:endParaRPr>
          </a:p>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Tensor </a:t>
            </a:r>
            <a:r>
              <a:rPr lang="nl-NL" dirty="0" err="1">
                <a:latin typeface="Calibri" panose="020F0502020204030204" pitchFamily="34" charset="0"/>
                <a:cs typeface="Calibri" panose="020F0502020204030204" pitchFamily="34" charset="0"/>
              </a:rPr>
              <a:t>Fasciae</a:t>
            </a:r>
            <a:r>
              <a:rPr lang="nl-NL" dirty="0">
                <a:latin typeface="Calibri" panose="020F0502020204030204" pitchFamily="34" charset="0"/>
                <a:cs typeface="Calibri" panose="020F0502020204030204" pitchFamily="34" charset="0"/>
              </a:rPr>
              <a:t> </a:t>
            </a:r>
            <a:r>
              <a:rPr lang="nl-NL" dirty="0" err="1">
                <a:latin typeface="Calibri" panose="020F0502020204030204" pitchFamily="34" charset="0"/>
                <a:cs typeface="Calibri" panose="020F0502020204030204" pitchFamily="34" charset="0"/>
              </a:rPr>
              <a:t>Latae</a:t>
            </a:r>
            <a:r>
              <a:rPr lang="nl-NL" dirty="0">
                <a:latin typeface="Calibri" panose="020F0502020204030204" pitchFamily="34" charset="0"/>
                <a:cs typeface="Calibri" panose="020F0502020204030204" pitchFamily="34" charset="0"/>
              </a:rPr>
              <a:t>, ITB</a:t>
            </a:r>
          </a:p>
          <a:p>
            <a:endParaRPr lang="nl-NL" dirty="0">
              <a:latin typeface="Calibri" panose="020F0502020204030204" pitchFamily="34" charset="0"/>
              <a:cs typeface="Calibri" panose="020F0502020204030204" pitchFamily="34" charset="0"/>
            </a:endParaRPr>
          </a:p>
          <a:p>
            <a:r>
              <a:rPr lang="nl-NL" dirty="0" err="1">
                <a:latin typeface="Calibri" panose="020F0502020204030204" pitchFamily="34" charset="0"/>
                <a:cs typeface="Calibri" panose="020F0502020204030204" pitchFamily="34" charset="0"/>
              </a:rPr>
              <a:t>Tibialis</a:t>
            </a:r>
            <a:r>
              <a:rPr lang="nl-NL" dirty="0">
                <a:latin typeface="Calibri" panose="020F0502020204030204" pitchFamily="34" charset="0"/>
                <a:cs typeface="Calibri" panose="020F0502020204030204" pitchFamily="34" charset="0"/>
              </a:rPr>
              <a:t> </a:t>
            </a:r>
            <a:r>
              <a:rPr lang="nl-NL" dirty="0" err="1">
                <a:latin typeface="Calibri" panose="020F0502020204030204" pitchFamily="34" charset="0"/>
                <a:cs typeface="Calibri" panose="020F0502020204030204" pitchFamily="34" charset="0"/>
              </a:rPr>
              <a:t>Anterior</a:t>
            </a:r>
            <a:endParaRPr lang="nl-NL" dirty="0">
              <a:latin typeface="Calibri" panose="020F0502020204030204" pitchFamily="34" charset="0"/>
              <a:cs typeface="Calibri" panose="020F0502020204030204" pitchFamily="34" charset="0"/>
            </a:endParaRPr>
          </a:p>
          <a:p>
            <a:endParaRPr lang="nl-NL" dirty="0">
              <a:latin typeface="Calibri" panose="020F0502020204030204" pitchFamily="34" charset="0"/>
              <a:cs typeface="Calibri" panose="020F0502020204030204" pitchFamily="34" charset="0"/>
            </a:endParaRPr>
          </a:p>
          <a:p>
            <a:endParaRPr lang="nl-NL" dirty="0">
              <a:latin typeface="Calibri" panose="020F0502020204030204" pitchFamily="34" charset="0"/>
              <a:cs typeface="Calibri" panose="020F0502020204030204" pitchFamily="34" charset="0"/>
            </a:endParaRPr>
          </a:p>
        </p:txBody>
      </p:sp>
      <p:sp>
        <p:nvSpPr>
          <p:cNvPr id="6" name="Tekstvak 5">
            <a:extLst>
              <a:ext uri="{FF2B5EF4-FFF2-40B4-BE49-F238E27FC236}">
                <a16:creationId xmlns:a16="http://schemas.microsoft.com/office/drawing/2014/main" id="{6BD0A47D-0DAB-4596-BBFC-3E5877BD4BA2}"/>
              </a:ext>
            </a:extLst>
          </p:cNvPr>
          <p:cNvSpPr txBox="1"/>
          <p:nvPr/>
        </p:nvSpPr>
        <p:spPr>
          <a:xfrm>
            <a:off x="9707218" y="1679625"/>
            <a:ext cx="2484782" cy="3970318"/>
          </a:xfrm>
          <a:prstGeom prst="rect">
            <a:avLst/>
          </a:prstGeom>
          <a:noFill/>
        </p:spPr>
        <p:txBody>
          <a:bodyPr wrap="square" rtlCol="0">
            <a:spAutoFit/>
          </a:bodyPr>
          <a:lstStyle/>
          <a:p>
            <a:r>
              <a:rPr lang="nl-NL" dirty="0" err="1">
                <a:latin typeface="Calibri" panose="020F0502020204030204" pitchFamily="34" charset="0"/>
                <a:cs typeface="Calibri" panose="020F0502020204030204" pitchFamily="34" charset="0"/>
              </a:rPr>
              <a:t>Splenius</a:t>
            </a:r>
            <a:r>
              <a:rPr lang="nl-NL" dirty="0">
                <a:latin typeface="Calibri" panose="020F0502020204030204" pitchFamily="34" charset="0"/>
                <a:cs typeface="Calibri" panose="020F0502020204030204" pitchFamily="34" charset="0"/>
              </a:rPr>
              <a:t> Capitis </a:t>
            </a:r>
            <a:r>
              <a:rPr lang="nl-NL" dirty="0" err="1">
                <a:latin typeface="Calibri" panose="020F0502020204030204" pitchFamily="34" charset="0"/>
                <a:cs typeface="Calibri" panose="020F0502020204030204" pitchFamily="34" charset="0"/>
              </a:rPr>
              <a:t>and</a:t>
            </a:r>
            <a:r>
              <a:rPr lang="nl-NL" dirty="0">
                <a:latin typeface="Calibri" panose="020F0502020204030204" pitchFamily="34" charset="0"/>
                <a:cs typeface="Calibri" panose="020F0502020204030204" pitchFamily="34" charset="0"/>
              </a:rPr>
              <a:t> </a:t>
            </a:r>
            <a:r>
              <a:rPr lang="nl-NL" dirty="0" err="1">
                <a:latin typeface="Calibri" panose="020F0502020204030204" pitchFamily="34" charset="0"/>
                <a:cs typeface="Calibri" panose="020F0502020204030204" pitchFamily="34" charset="0"/>
              </a:rPr>
              <a:t>Cervicis</a:t>
            </a:r>
            <a:r>
              <a:rPr lang="nl-NL" dirty="0">
                <a:latin typeface="Calibri" panose="020F0502020204030204" pitchFamily="34" charset="0"/>
                <a:cs typeface="Calibri" panose="020F0502020204030204" pitchFamily="34" charset="0"/>
              </a:rPr>
              <a:t>.</a:t>
            </a:r>
          </a:p>
          <a:p>
            <a:endParaRPr lang="nl-NL" dirty="0">
              <a:latin typeface="Calibri" panose="020F0502020204030204" pitchFamily="34" charset="0"/>
              <a:cs typeface="Calibri" panose="020F0502020204030204" pitchFamily="34" charset="0"/>
            </a:endParaRPr>
          </a:p>
          <a:p>
            <a:r>
              <a:rPr lang="nl-NL" dirty="0" err="1">
                <a:latin typeface="Calibri" panose="020F0502020204030204" pitchFamily="34" charset="0"/>
                <a:cs typeface="Calibri" panose="020F0502020204030204" pitchFamily="34" charset="0"/>
              </a:rPr>
              <a:t>Rhomboideii</a:t>
            </a:r>
            <a:endParaRPr lang="nl-NL" dirty="0">
              <a:latin typeface="Calibri" panose="020F0502020204030204" pitchFamily="34" charset="0"/>
              <a:cs typeface="Calibri" panose="020F0502020204030204" pitchFamily="34" charset="0"/>
            </a:endParaRPr>
          </a:p>
          <a:p>
            <a:endParaRPr lang="nl-NL" dirty="0">
              <a:latin typeface="Calibri" panose="020F0502020204030204" pitchFamily="34" charset="0"/>
              <a:cs typeface="Calibri" panose="020F0502020204030204" pitchFamily="34" charset="0"/>
            </a:endParaRPr>
          </a:p>
          <a:p>
            <a:r>
              <a:rPr lang="nl-NL" dirty="0" err="1">
                <a:latin typeface="Calibri" panose="020F0502020204030204" pitchFamily="34" charset="0"/>
                <a:cs typeface="Calibri" panose="020F0502020204030204" pitchFamily="34" charset="0"/>
              </a:rPr>
              <a:t>Erector</a:t>
            </a:r>
            <a:r>
              <a:rPr lang="nl-NL" dirty="0">
                <a:latin typeface="Calibri" panose="020F0502020204030204" pitchFamily="34" charset="0"/>
                <a:cs typeface="Calibri" panose="020F0502020204030204" pitchFamily="34" charset="0"/>
              </a:rPr>
              <a:t> </a:t>
            </a:r>
            <a:r>
              <a:rPr lang="nl-NL" dirty="0" err="1">
                <a:latin typeface="Calibri" panose="020F0502020204030204" pitchFamily="34" charset="0"/>
                <a:cs typeface="Calibri" panose="020F0502020204030204" pitchFamily="34" charset="0"/>
              </a:rPr>
              <a:t>Spinea</a:t>
            </a:r>
            <a:r>
              <a:rPr lang="nl-NL" dirty="0">
                <a:latin typeface="Calibri" panose="020F0502020204030204" pitchFamily="34" charset="0"/>
                <a:cs typeface="Calibri" panose="020F0502020204030204" pitchFamily="34" charset="0"/>
              </a:rPr>
              <a:t> </a:t>
            </a:r>
          </a:p>
          <a:p>
            <a:r>
              <a:rPr lang="nl-NL" dirty="0" err="1">
                <a:latin typeface="Calibri" panose="020F0502020204030204" pitchFamily="34" charset="0"/>
                <a:cs typeface="Calibri" panose="020F0502020204030204" pitchFamily="34" charset="0"/>
              </a:rPr>
              <a:t>Sacrolumbar</a:t>
            </a:r>
            <a:r>
              <a:rPr lang="nl-NL" dirty="0">
                <a:latin typeface="Calibri" panose="020F0502020204030204" pitchFamily="34" charset="0"/>
                <a:cs typeface="Calibri" panose="020F0502020204030204" pitchFamily="34" charset="0"/>
              </a:rPr>
              <a:t> fascia</a:t>
            </a:r>
          </a:p>
          <a:p>
            <a:endParaRPr lang="nl-NL" dirty="0">
              <a:latin typeface="Calibri" panose="020F0502020204030204" pitchFamily="34" charset="0"/>
              <a:cs typeface="Calibri" panose="020F0502020204030204" pitchFamily="34" charset="0"/>
            </a:endParaRPr>
          </a:p>
          <a:p>
            <a:r>
              <a:rPr lang="nl-NL" dirty="0" err="1">
                <a:latin typeface="Calibri" panose="020F0502020204030204" pitchFamily="34" charset="0"/>
                <a:cs typeface="Calibri" panose="020F0502020204030204" pitchFamily="34" charset="0"/>
              </a:rPr>
              <a:t>Sacrotuberous</a:t>
            </a:r>
            <a:r>
              <a:rPr lang="nl-NL" dirty="0">
                <a:latin typeface="Calibri" panose="020F0502020204030204" pitchFamily="34" charset="0"/>
                <a:cs typeface="Calibri" panose="020F0502020204030204" pitchFamily="34" charset="0"/>
              </a:rPr>
              <a:t> ligament</a:t>
            </a:r>
          </a:p>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Biceps </a:t>
            </a:r>
            <a:r>
              <a:rPr lang="nl-NL" dirty="0" err="1">
                <a:latin typeface="Calibri" panose="020F0502020204030204" pitchFamily="34" charset="0"/>
                <a:cs typeface="Calibri" panose="020F0502020204030204" pitchFamily="34" charset="0"/>
              </a:rPr>
              <a:t>Femoris</a:t>
            </a:r>
            <a:endParaRPr lang="nl-NL" dirty="0">
              <a:latin typeface="Calibri" panose="020F0502020204030204" pitchFamily="34" charset="0"/>
              <a:cs typeface="Calibri" panose="020F0502020204030204" pitchFamily="34" charset="0"/>
            </a:endParaRPr>
          </a:p>
          <a:p>
            <a:endParaRPr lang="nl-NL" dirty="0">
              <a:latin typeface="Calibri" panose="020F0502020204030204" pitchFamily="34" charset="0"/>
              <a:cs typeface="Calibri" panose="020F0502020204030204" pitchFamily="34" charset="0"/>
            </a:endParaRPr>
          </a:p>
          <a:p>
            <a:r>
              <a:rPr lang="nl-NL" dirty="0" err="1">
                <a:latin typeface="Calibri" panose="020F0502020204030204" pitchFamily="34" charset="0"/>
                <a:cs typeface="Calibri" panose="020F0502020204030204" pitchFamily="34" charset="0"/>
              </a:rPr>
              <a:t>Peroneus</a:t>
            </a:r>
            <a:r>
              <a:rPr lang="nl-NL" dirty="0">
                <a:latin typeface="Calibri" panose="020F0502020204030204" pitchFamily="34" charset="0"/>
                <a:cs typeface="Calibri" panose="020F0502020204030204" pitchFamily="34" charset="0"/>
              </a:rPr>
              <a:t> Longus</a:t>
            </a:r>
          </a:p>
          <a:p>
            <a:endParaRPr lang="nl-NL" dirty="0">
              <a:latin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7FE7CAA7-BE5B-4487-B877-0615ADD3A864}"/>
              </a:ext>
            </a:extLst>
          </p:cNvPr>
          <p:cNvSpPr txBox="1"/>
          <p:nvPr/>
        </p:nvSpPr>
        <p:spPr>
          <a:xfrm>
            <a:off x="2416845" y="190338"/>
            <a:ext cx="6691085" cy="646331"/>
          </a:xfrm>
          <a:prstGeom prst="rect">
            <a:avLst/>
          </a:prstGeom>
          <a:noFill/>
        </p:spPr>
        <p:txBody>
          <a:bodyPr wrap="square" rtlCol="0">
            <a:spAutoFit/>
          </a:bodyPr>
          <a:lstStyle/>
          <a:p>
            <a:pPr algn="ctr"/>
            <a:r>
              <a:rPr lang="nl-NL" sz="3600" dirty="0" err="1">
                <a:latin typeface="Calibri" panose="020F0502020204030204" pitchFamily="34" charset="0"/>
                <a:cs typeface="Calibri" panose="020F0502020204030204" pitchFamily="34" charset="0"/>
              </a:rPr>
              <a:t>Spirale</a:t>
            </a:r>
            <a:r>
              <a:rPr lang="nl-NL" sz="3600" dirty="0">
                <a:latin typeface="Calibri" panose="020F0502020204030204" pitchFamily="34" charset="0"/>
                <a:cs typeface="Calibri" panose="020F0502020204030204" pitchFamily="34" charset="0"/>
              </a:rPr>
              <a:t> lijn</a:t>
            </a:r>
          </a:p>
        </p:txBody>
      </p:sp>
    </p:spTree>
    <p:extLst>
      <p:ext uri="{BB962C8B-B14F-4D97-AF65-F5344CB8AC3E}">
        <p14:creationId xmlns:p14="http://schemas.microsoft.com/office/powerpoint/2010/main" val="13874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500"/>
                                        <p:tgtEl>
                                          <p:spTgt spid="5">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fade">
                                      <p:cBhvr>
                                        <p:cTn id="42" dur="500"/>
                                        <p:tgtEl>
                                          <p:spTgt spid="5">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fade">
                                      <p:cBhvr>
                                        <p:cTn id="47" dur="5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fade">
                                      <p:cBhvr>
                                        <p:cTn id="52" dur="50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fade">
                                      <p:cBhvr>
                                        <p:cTn id="57" dur="5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fade">
                                      <p:cBhvr>
                                        <p:cTn id="62" dur="500"/>
                                        <p:tgtEl>
                                          <p:spTgt spid="6">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Effect transition="in" filter="fade">
                                      <p:cBhvr>
                                        <p:cTn id="67" dur="500"/>
                                        <p:tgtEl>
                                          <p:spTgt spid="6">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xEl>
                                              <p:pRg st="9" end="9"/>
                                            </p:txEl>
                                          </p:spTgt>
                                        </p:tgtEl>
                                        <p:attrNameLst>
                                          <p:attrName>style.visibility</p:attrName>
                                        </p:attrNameLst>
                                      </p:cBhvr>
                                      <p:to>
                                        <p:strVal val="visible"/>
                                      </p:to>
                                    </p:set>
                                    <p:animEffect transition="in" filter="fade">
                                      <p:cBhvr>
                                        <p:cTn id="72" dur="500"/>
                                        <p:tgtEl>
                                          <p:spTgt spid="6">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txEl>
                                              <p:pRg st="11" end="11"/>
                                            </p:txEl>
                                          </p:spTgt>
                                        </p:tgtEl>
                                        <p:attrNameLst>
                                          <p:attrName>style.visibility</p:attrName>
                                        </p:attrNameLst>
                                      </p:cBhvr>
                                      <p:to>
                                        <p:strVal val="visible"/>
                                      </p:to>
                                    </p:set>
                                    <p:animEffect transition="in" filter="fade">
                                      <p:cBhvr>
                                        <p:cTn id="7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3B5E68C-E6C8-435E-B9E9-EDE556CDA8DF}"/>
              </a:ext>
            </a:extLst>
          </p:cNvPr>
          <p:cNvSpPr txBox="1"/>
          <p:nvPr/>
        </p:nvSpPr>
        <p:spPr>
          <a:xfrm>
            <a:off x="3046810" y="2274838"/>
            <a:ext cx="6611540" cy="2862322"/>
          </a:xfrm>
          <a:prstGeom prst="rect">
            <a:avLst/>
          </a:prstGeom>
          <a:noFill/>
        </p:spPr>
        <p:txBody>
          <a:bodyPr wrap="square">
            <a:spAutoFit/>
          </a:bodyPr>
          <a:lstStyle/>
          <a:p>
            <a:pPr marL="285750" indent="-285750">
              <a:buFont typeface="Arial" panose="020B0604020202020204" pitchFamily="34" charset="0"/>
              <a:buChar char="•"/>
            </a:pPr>
            <a:r>
              <a:rPr lang="nl-NL" sz="1800" b="1" dirty="0">
                <a:effectLst/>
                <a:latin typeface="Calibri" panose="020F0502020204030204" pitchFamily="34" charset="0"/>
                <a:ea typeface="Calibri" panose="020F0502020204030204" pitchFamily="34" charset="0"/>
                <a:cs typeface="Times New Roman" panose="02020603050405020304" pitchFamily="18" charset="0"/>
              </a:rPr>
              <a:t>Kanteling</a:t>
            </a:r>
            <a:r>
              <a:rPr lang="nl-NL" sz="1800" dirty="0">
                <a:effectLst/>
                <a:latin typeface="Calibri" panose="020F0502020204030204" pitchFamily="34" charset="0"/>
                <a:ea typeface="Calibri" panose="020F0502020204030204" pitchFamily="34" charset="0"/>
                <a:cs typeface="Times New Roman" panose="02020603050405020304" pitchFamily="18" charset="0"/>
              </a:rPr>
              <a:t>  verstoring/scheefstand langs de verticale lijn kan voorwaarts achterwaarts </a:t>
            </a:r>
          </a:p>
          <a:p>
            <a:pPr marL="285750" indent="-285750">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sz="1800" b="1" dirty="0">
                <a:effectLst/>
                <a:latin typeface="Calibri" panose="020F0502020204030204" pitchFamily="34" charset="0"/>
                <a:ea typeface="Calibri" panose="020F0502020204030204" pitchFamily="34" charset="0"/>
                <a:cs typeface="Times New Roman" panose="02020603050405020304" pitchFamily="18" charset="0"/>
              </a:rPr>
              <a:t>Kromming</a:t>
            </a:r>
            <a:r>
              <a:rPr lang="nl-NL" sz="1800" dirty="0">
                <a:effectLst/>
                <a:latin typeface="Calibri" panose="020F0502020204030204" pitchFamily="34" charset="0"/>
                <a:ea typeface="Calibri" panose="020F0502020204030204" pitchFamily="34" charset="0"/>
                <a:cs typeface="Times New Roman" panose="02020603050405020304" pitchFamily="18" charset="0"/>
              </a:rPr>
              <a:t> opeenvolgende kantelingen (alleen wervelkolom)</a:t>
            </a:r>
          </a:p>
          <a:p>
            <a:pPr marL="285750" indent="-285750">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sz="1800" b="1" dirty="0">
                <a:effectLst/>
                <a:latin typeface="Calibri" panose="020F0502020204030204" pitchFamily="34" charset="0"/>
                <a:ea typeface="Calibri" panose="020F0502020204030204" pitchFamily="34" charset="0"/>
                <a:cs typeface="Times New Roman" panose="02020603050405020304" pitchFamily="18" charset="0"/>
              </a:rPr>
              <a:t>Rotatie </a:t>
            </a:r>
            <a:r>
              <a:rPr lang="nl-NL" sz="1800" dirty="0">
                <a:effectLst/>
                <a:latin typeface="Calibri" panose="020F0502020204030204" pitchFamily="34" charset="0"/>
                <a:ea typeface="Calibri" panose="020F0502020204030204" pitchFamily="34" charset="0"/>
                <a:cs typeface="Times New Roman" panose="02020603050405020304" pitchFamily="18" charset="0"/>
              </a:rPr>
              <a:t>verdraaiing over verticale as</a:t>
            </a:r>
          </a:p>
          <a:p>
            <a:pPr marL="285750" indent="-285750">
              <a:buFont typeface="Arial" panose="020B0604020202020204" pitchFamily="34" charset="0"/>
              <a:buChar cha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NL" sz="1800" b="1" dirty="0">
                <a:effectLst/>
                <a:latin typeface="Calibri" panose="020F0502020204030204" pitchFamily="34" charset="0"/>
                <a:ea typeface="Calibri" panose="020F0502020204030204" pitchFamily="34" charset="0"/>
                <a:cs typeface="Times New Roman" panose="02020603050405020304" pitchFamily="18" charset="0"/>
              </a:rPr>
              <a:t>Verschuiving</a:t>
            </a:r>
            <a:r>
              <a:rPr lang="nl-NL" sz="1800" dirty="0">
                <a:effectLst/>
                <a:latin typeface="Calibri" panose="020F0502020204030204" pitchFamily="34" charset="0"/>
                <a:ea typeface="Calibri" panose="020F0502020204030204" pitchFamily="34" charset="0"/>
                <a:cs typeface="Times New Roman" panose="02020603050405020304" pitchFamily="18" charset="0"/>
              </a:rPr>
              <a:t> wanneer het zwaartepunt van een lichaamsdeel  niet  meer boven een ander lichaamsdeel bevind. Verschuiving altijd met kanteling of kromming</a:t>
            </a:r>
          </a:p>
        </p:txBody>
      </p:sp>
      <p:sp>
        <p:nvSpPr>
          <p:cNvPr id="2" name="Tekstvak 1">
            <a:extLst>
              <a:ext uri="{FF2B5EF4-FFF2-40B4-BE49-F238E27FC236}">
                <a16:creationId xmlns:a16="http://schemas.microsoft.com/office/drawing/2014/main" id="{5B459D78-DC22-4801-8806-5F49FE675634}"/>
              </a:ext>
            </a:extLst>
          </p:cNvPr>
          <p:cNvSpPr txBox="1"/>
          <p:nvPr/>
        </p:nvSpPr>
        <p:spPr>
          <a:xfrm>
            <a:off x="2872596" y="609600"/>
            <a:ext cx="6446807" cy="523220"/>
          </a:xfrm>
          <a:prstGeom prst="rect">
            <a:avLst/>
          </a:prstGeom>
          <a:noFill/>
        </p:spPr>
        <p:txBody>
          <a:bodyPr wrap="square" rtlCol="0">
            <a:spAutoFit/>
          </a:bodyPr>
          <a:lstStyle/>
          <a:p>
            <a:pPr algn="ctr"/>
            <a:r>
              <a:rPr lang="nl-NL" sz="2800" dirty="0"/>
              <a:t>Mogelijke oorzaken verandering houding</a:t>
            </a:r>
          </a:p>
        </p:txBody>
      </p:sp>
    </p:spTree>
    <p:extLst>
      <p:ext uri="{BB962C8B-B14F-4D97-AF65-F5344CB8AC3E}">
        <p14:creationId xmlns:p14="http://schemas.microsoft.com/office/powerpoint/2010/main" val="248106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ening, tafel&#10;&#10;Automatisch gegenereerde beschrijving">
            <a:extLst>
              <a:ext uri="{FF2B5EF4-FFF2-40B4-BE49-F238E27FC236}">
                <a16:creationId xmlns:a16="http://schemas.microsoft.com/office/drawing/2014/main" id="{071E4A4E-E549-4F80-9E77-A88D111C2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614" y="141460"/>
            <a:ext cx="8766772" cy="6575079"/>
          </a:xfrm>
          <a:prstGeom prst="rect">
            <a:avLst/>
          </a:prstGeom>
        </p:spPr>
      </p:pic>
    </p:spTree>
    <p:extLst>
      <p:ext uri="{BB962C8B-B14F-4D97-AF65-F5344CB8AC3E}">
        <p14:creationId xmlns:p14="http://schemas.microsoft.com/office/powerpoint/2010/main" val="4091582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37FA514-3F01-4035-A4CB-F6B285019CAF}"/>
              </a:ext>
            </a:extLst>
          </p:cNvPr>
          <p:cNvSpPr txBox="1"/>
          <p:nvPr/>
        </p:nvSpPr>
        <p:spPr>
          <a:xfrm>
            <a:off x="3048886" y="1077390"/>
            <a:ext cx="6097772" cy="4529766"/>
          </a:xfrm>
          <a:prstGeom prst="rect">
            <a:avLst/>
          </a:prstGeom>
          <a:noFill/>
        </p:spPr>
        <p:txBody>
          <a:bodyPr wrap="square">
            <a:spAutoFit/>
          </a:bodyPr>
          <a:lstStyle/>
          <a:p>
            <a:pPr algn="ctr">
              <a:lnSpc>
                <a:spcPct val="107000"/>
              </a:lnSpc>
              <a:spcAft>
                <a:spcPts val="800"/>
              </a:spcAft>
            </a:pPr>
            <a:r>
              <a:rPr lang="nl-NL" sz="2800" dirty="0">
                <a:effectLst/>
                <a:latin typeface="Calibri" panose="020F0502020204030204" pitchFamily="34" charset="0"/>
                <a:ea typeface="Calibri" panose="020F0502020204030204" pitchFamily="34" charset="0"/>
                <a:cs typeface="Times New Roman" panose="02020603050405020304" pitchFamily="18" charset="0"/>
              </a:rPr>
              <a:t>Negen Bekkenposities</a:t>
            </a:r>
          </a:p>
          <a:p>
            <a:pPr algn="ct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g</a:t>
            </a:r>
            <a:r>
              <a:rPr lang="nl-NL" sz="1800" dirty="0">
                <a:effectLst/>
                <a:latin typeface="Calibri" panose="020F0502020204030204" pitchFamily="34" charset="0"/>
                <a:ea typeface="Calibri" panose="020F0502020204030204" pitchFamily="34" charset="0"/>
                <a:cs typeface="Times New Roman" panose="02020603050405020304" pitchFamily="18" charset="0"/>
              </a:rPr>
              <a:t>een verschuiving			geen Kanteling		</a:t>
            </a:r>
          </a:p>
          <a:p>
            <a:pPr marL="285750" indent="-285750">
              <a:lnSpc>
                <a:spcPct val="107000"/>
              </a:lnSpc>
              <a:spcAft>
                <a:spcPts val="800"/>
              </a:spcAft>
              <a:buFont typeface="Wingdings" panose="05000000000000000000" pitchFamily="2" charset="2"/>
              <a:buChar char="§"/>
            </a:pPr>
            <a:r>
              <a:rPr lang="nl-NL" dirty="0">
                <a:solidFill>
                  <a:srgbClr val="FFC000"/>
                </a:solidFill>
                <a:latin typeface="Calibri" panose="020F0502020204030204" pitchFamily="34" charset="0"/>
                <a:ea typeface="Calibri" panose="020F0502020204030204" pitchFamily="34" charset="0"/>
                <a:cs typeface="Times New Roman" panose="02020603050405020304" pitchFamily="18" charset="0"/>
              </a:rPr>
              <a:t>v</a:t>
            </a:r>
            <a:r>
              <a:rPr lang="nl-NL"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oorwaartse</a:t>
            </a:r>
            <a:r>
              <a:rPr lang="nl-NL" sz="1800" dirty="0">
                <a:effectLst/>
                <a:latin typeface="Calibri" panose="020F0502020204030204" pitchFamily="34" charset="0"/>
                <a:ea typeface="Calibri" panose="020F0502020204030204" pitchFamily="34" charset="0"/>
                <a:cs typeface="Times New Roman" panose="02020603050405020304" pitchFamily="18" charset="0"/>
              </a:rPr>
              <a:t> Verschuiving 		geen Kanteling</a:t>
            </a:r>
          </a:p>
          <a:p>
            <a:pPr marL="285750" indent="-285750">
              <a:lnSpc>
                <a:spcPct val="107000"/>
              </a:lnSpc>
              <a:spcAft>
                <a:spcPts val="800"/>
              </a:spcAft>
              <a:buFont typeface="Wingdings" panose="05000000000000000000" pitchFamily="2" charset="2"/>
              <a:buChar char="§"/>
            </a:pPr>
            <a:r>
              <a:rPr lang="nl-NL" dirty="0">
                <a:solidFill>
                  <a:srgbClr val="92D050"/>
                </a:solidFill>
                <a:latin typeface="Calibri" panose="020F0502020204030204" pitchFamily="34" charset="0"/>
                <a:ea typeface="Calibri" panose="020F0502020204030204" pitchFamily="34" charset="0"/>
                <a:cs typeface="Times New Roman" panose="02020603050405020304" pitchFamily="18" charset="0"/>
              </a:rPr>
              <a:t>a</a:t>
            </a:r>
            <a:r>
              <a:rPr lang="nl-NL" sz="18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chterwaartse</a:t>
            </a:r>
            <a:r>
              <a:rPr lang="nl-NL" sz="1800" dirty="0">
                <a:effectLst/>
                <a:latin typeface="Calibri" panose="020F0502020204030204" pitchFamily="34" charset="0"/>
                <a:ea typeface="Calibri" panose="020F0502020204030204" pitchFamily="34" charset="0"/>
                <a:cs typeface="Times New Roman" panose="02020603050405020304" pitchFamily="18" charset="0"/>
              </a:rPr>
              <a:t> verschuiving	geen Kanteling</a:t>
            </a:r>
          </a:p>
          <a:p>
            <a:pPr marL="285750" indent="-285750">
              <a:lnSpc>
                <a:spcPct val="107000"/>
              </a:lnSpc>
              <a:spcAft>
                <a:spcPts val="800"/>
              </a:spcAft>
              <a:buFont typeface="Wingdings" panose="05000000000000000000" pitchFamily="2"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g</a:t>
            </a:r>
            <a:r>
              <a:rPr lang="nl-NL" sz="1800" dirty="0">
                <a:effectLst/>
                <a:latin typeface="Calibri" panose="020F0502020204030204" pitchFamily="34" charset="0"/>
                <a:ea typeface="Calibri" panose="020F0502020204030204" pitchFamily="34" charset="0"/>
                <a:cs typeface="Times New Roman" panose="02020603050405020304" pitchFamily="18" charset="0"/>
              </a:rPr>
              <a:t>een Verschuiving</a:t>
            </a:r>
            <a:r>
              <a:rPr lang="nl-NL" dirty="0">
                <a:latin typeface="Calibri" panose="020F0502020204030204" pitchFamily="34" charset="0"/>
                <a:ea typeface="Calibri" panose="020F0502020204030204" pitchFamily="34" charset="0"/>
                <a:cs typeface="Times New Roman" panose="02020603050405020304" pitchFamily="18" charset="0"/>
              </a:rPr>
              <a:t>			</a:t>
            </a:r>
            <a:r>
              <a:rPr lang="nl-NL"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voorwaartse</a:t>
            </a:r>
            <a:r>
              <a:rPr lang="nl-NL" sz="1800" dirty="0">
                <a:effectLst/>
                <a:latin typeface="Calibri" panose="020F0502020204030204" pitchFamily="34" charset="0"/>
                <a:ea typeface="Calibri" panose="020F0502020204030204" pitchFamily="34" charset="0"/>
                <a:cs typeface="Times New Roman" panose="02020603050405020304" pitchFamily="18" charset="0"/>
              </a:rPr>
              <a:t> kanteling</a:t>
            </a:r>
          </a:p>
          <a:p>
            <a:pPr marL="285750" indent="-285750">
              <a:lnSpc>
                <a:spcPct val="107000"/>
              </a:lnSpc>
              <a:spcAft>
                <a:spcPts val="800"/>
              </a:spcAft>
              <a:buFont typeface="Wingdings" panose="05000000000000000000" pitchFamily="2" charset="2"/>
              <a:buChar char="§"/>
            </a:pPr>
            <a:r>
              <a:rPr lang="nl-NL" dirty="0">
                <a:solidFill>
                  <a:srgbClr val="FFC000"/>
                </a:solidFill>
                <a:latin typeface="Calibri" panose="020F0502020204030204" pitchFamily="34" charset="0"/>
                <a:ea typeface="Calibri" panose="020F0502020204030204" pitchFamily="34" charset="0"/>
                <a:cs typeface="Times New Roman" panose="02020603050405020304" pitchFamily="18" charset="0"/>
              </a:rPr>
              <a:t>v</a:t>
            </a:r>
            <a:r>
              <a:rPr lang="nl-NL"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oorwaartse </a:t>
            </a:r>
            <a:r>
              <a:rPr lang="nl-NL" sz="1800" dirty="0">
                <a:effectLst/>
                <a:latin typeface="Calibri" panose="020F0502020204030204" pitchFamily="34" charset="0"/>
                <a:ea typeface="Calibri" panose="020F0502020204030204" pitchFamily="34" charset="0"/>
                <a:cs typeface="Times New Roman" panose="02020603050405020304" pitchFamily="18" charset="0"/>
              </a:rPr>
              <a:t>Verschuiving		</a:t>
            </a:r>
            <a:r>
              <a:rPr lang="nl-NL"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voorwaartse</a:t>
            </a:r>
            <a:r>
              <a:rPr lang="nl-NL" sz="1800" dirty="0">
                <a:effectLst/>
                <a:latin typeface="Calibri" panose="020F0502020204030204" pitchFamily="34" charset="0"/>
                <a:ea typeface="Calibri" panose="020F0502020204030204" pitchFamily="34" charset="0"/>
                <a:cs typeface="Times New Roman" panose="02020603050405020304" pitchFamily="18" charset="0"/>
              </a:rPr>
              <a:t> kanteling</a:t>
            </a:r>
          </a:p>
          <a:p>
            <a:pPr marL="285750" indent="-285750">
              <a:lnSpc>
                <a:spcPct val="107000"/>
              </a:lnSpc>
              <a:spcAft>
                <a:spcPts val="800"/>
              </a:spcAft>
              <a:buFont typeface="Wingdings" panose="05000000000000000000" pitchFamily="2" charset="2"/>
              <a:buChar char="§"/>
            </a:pPr>
            <a:r>
              <a:rPr lang="nl-NL" dirty="0">
                <a:solidFill>
                  <a:srgbClr val="92D050"/>
                </a:solidFill>
                <a:latin typeface="Calibri" panose="020F0502020204030204" pitchFamily="34" charset="0"/>
                <a:ea typeface="Calibri" panose="020F0502020204030204" pitchFamily="34" charset="0"/>
                <a:cs typeface="Times New Roman" panose="02020603050405020304" pitchFamily="18" charset="0"/>
              </a:rPr>
              <a:t>a</a:t>
            </a:r>
            <a:r>
              <a:rPr lang="nl-NL" sz="18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chterwaartse</a:t>
            </a:r>
            <a:r>
              <a:rPr lang="nl-NL" sz="1800" dirty="0">
                <a:effectLst/>
                <a:latin typeface="Calibri" panose="020F0502020204030204" pitchFamily="34" charset="0"/>
                <a:ea typeface="Calibri" panose="020F0502020204030204" pitchFamily="34" charset="0"/>
                <a:cs typeface="Times New Roman" panose="02020603050405020304" pitchFamily="18" charset="0"/>
              </a:rPr>
              <a:t> verschuiving	</a:t>
            </a:r>
            <a:r>
              <a:rPr lang="nl-NL"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voorwaartse</a:t>
            </a:r>
            <a:r>
              <a:rPr lang="nl-NL" sz="1800" dirty="0">
                <a:effectLst/>
                <a:latin typeface="Calibri" panose="020F0502020204030204" pitchFamily="34" charset="0"/>
                <a:ea typeface="Calibri" panose="020F0502020204030204" pitchFamily="34" charset="0"/>
                <a:cs typeface="Times New Roman" panose="02020603050405020304" pitchFamily="18" charset="0"/>
              </a:rPr>
              <a:t> kanteling</a:t>
            </a:r>
          </a:p>
          <a:p>
            <a:pPr marL="285750" indent="-285750">
              <a:lnSpc>
                <a:spcPct val="107000"/>
              </a:lnSpc>
              <a:spcAft>
                <a:spcPts val="800"/>
              </a:spcAft>
              <a:buFont typeface="Wingdings" panose="05000000000000000000" pitchFamily="2"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geen verschuiving</a:t>
            </a:r>
            <a:r>
              <a:rPr lang="nl-NL" dirty="0">
                <a:latin typeface="Calibri" panose="020F0502020204030204" pitchFamily="34" charset="0"/>
                <a:ea typeface="Calibri" panose="020F0502020204030204" pitchFamily="34" charset="0"/>
                <a:cs typeface="Times New Roman" panose="02020603050405020304" pitchFamily="18" charset="0"/>
              </a:rPr>
              <a:t>			</a:t>
            </a:r>
            <a:r>
              <a:rPr lang="nl-NL" sz="18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achterwaartse</a:t>
            </a:r>
            <a:r>
              <a:rPr lang="nl-NL" sz="1800" dirty="0">
                <a:effectLst/>
                <a:latin typeface="Calibri" panose="020F0502020204030204" pitchFamily="34" charset="0"/>
                <a:ea typeface="Calibri" panose="020F0502020204030204" pitchFamily="34" charset="0"/>
                <a:cs typeface="Times New Roman" panose="02020603050405020304" pitchFamily="18" charset="0"/>
              </a:rPr>
              <a:t> kanteling</a:t>
            </a:r>
          </a:p>
          <a:p>
            <a:pPr marL="285750" indent="-285750">
              <a:lnSpc>
                <a:spcPct val="107000"/>
              </a:lnSpc>
              <a:spcAft>
                <a:spcPts val="800"/>
              </a:spcAft>
              <a:buFont typeface="Wingdings" panose="05000000000000000000" pitchFamily="2" charset="2"/>
              <a:buChar char="§"/>
            </a:pPr>
            <a:r>
              <a:rPr lang="nl-NL" dirty="0">
                <a:solidFill>
                  <a:srgbClr val="FFC000"/>
                </a:solidFill>
                <a:latin typeface="Calibri" panose="020F0502020204030204" pitchFamily="34" charset="0"/>
                <a:ea typeface="Calibri" panose="020F0502020204030204" pitchFamily="34" charset="0"/>
                <a:cs typeface="Times New Roman" panose="02020603050405020304" pitchFamily="18" charset="0"/>
              </a:rPr>
              <a:t>v</a:t>
            </a:r>
            <a:r>
              <a:rPr lang="nl-NL"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oorwaartse</a:t>
            </a:r>
            <a:r>
              <a:rPr lang="nl-NL" sz="1800" dirty="0">
                <a:effectLst/>
                <a:latin typeface="Calibri" panose="020F0502020204030204" pitchFamily="34" charset="0"/>
                <a:ea typeface="Calibri" panose="020F0502020204030204" pitchFamily="34" charset="0"/>
                <a:cs typeface="Times New Roman" panose="02020603050405020304" pitchFamily="18" charset="0"/>
              </a:rPr>
              <a:t> Verschuiving		</a:t>
            </a:r>
            <a:r>
              <a:rPr lang="nl-NL" sz="18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achterwaartse</a:t>
            </a:r>
            <a:r>
              <a:rPr lang="nl-NL" sz="1800" dirty="0">
                <a:effectLst/>
                <a:latin typeface="Calibri" panose="020F0502020204030204" pitchFamily="34" charset="0"/>
                <a:ea typeface="Calibri" panose="020F0502020204030204" pitchFamily="34" charset="0"/>
                <a:cs typeface="Times New Roman" panose="02020603050405020304" pitchFamily="18" charset="0"/>
              </a:rPr>
              <a:t> kanteling</a:t>
            </a:r>
          </a:p>
          <a:p>
            <a:pPr marL="285750" indent="-285750">
              <a:lnSpc>
                <a:spcPct val="107000"/>
              </a:lnSpc>
              <a:spcAft>
                <a:spcPts val="800"/>
              </a:spcAft>
              <a:buFont typeface="Wingdings" panose="05000000000000000000" pitchFamily="2" charset="2"/>
              <a:buChar char="§"/>
            </a:pPr>
            <a:r>
              <a:rPr lang="nl-NL" dirty="0">
                <a:solidFill>
                  <a:srgbClr val="92D050"/>
                </a:solidFill>
                <a:latin typeface="Calibri" panose="020F0502020204030204" pitchFamily="34" charset="0"/>
                <a:ea typeface="Calibri" panose="020F0502020204030204" pitchFamily="34" charset="0"/>
                <a:cs typeface="Times New Roman" panose="02020603050405020304" pitchFamily="18" charset="0"/>
              </a:rPr>
              <a:t>a</a:t>
            </a:r>
            <a:r>
              <a:rPr lang="nl-NL" sz="18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chterwaartse</a:t>
            </a:r>
            <a:r>
              <a:rPr lang="nl-NL" sz="1800" dirty="0">
                <a:effectLst/>
                <a:latin typeface="Calibri" panose="020F0502020204030204" pitchFamily="34" charset="0"/>
                <a:ea typeface="Calibri" panose="020F0502020204030204" pitchFamily="34" charset="0"/>
                <a:cs typeface="Times New Roman" panose="02020603050405020304" pitchFamily="18" charset="0"/>
              </a:rPr>
              <a:t> verschuiving	</a:t>
            </a:r>
            <a:r>
              <a:rPr lang="nl-NL" sz="18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achterwaartse</a:t>
            </a:r>
            <a:r>
              <a:rPr lang="nl-NL" sz="1800" dirty="0">
                <a:effectLst/>
                <a:latin typeface="Calibri" panose="020F0502020204030204" pitchFamily="34" charset="0"/>
                <a:ea typeface="Calibri" panose="020F0502020204030204" pitchFamily="34" charset="0"/>
                <a:cs typeface="Times New Roman" panose="02020603050405020304" pitchFamily="18" charset="0"/>
              </a:rPr>
              <a:t> kanteling</a:t>
            </a:r>
          </a:p>
        </p:txBody>
      </p:sp>
    </p:spTree>
    <p:extLst>
      <p:ext uri="{BB962C8B-B14F-4D97-AF65-F5344CB8AC3E}">
        <p14:creationId xmlns:p14="http://schemas.microsoft.com/office/powerpoint/2010/main" val="199682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fbeelding met dragen, bruin, hals, hoofd&#10;&#10;Automatisch gegenereerde beschrijving">
            <a:extLst>
              <a:ext uri="{FF2B5EF4-FFF2-40B4-BE49-F238E27FC236}">
                <a16:creationId xmlns:a16="http://schemas.microsoft.com/office/drawing/2014/main" id="{639B0661-B0A4-464B-8320-89E3346EB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231"/>
          <a:stretch>
            <a:fillRect/>
          </a:stretch>
        </p:blipFill>
        <p:spPr>
          <a:xfrm>
            <a:off x="3108377" y="1076477"/>
            <a:ext cx="4737405" cy="5571066"/>
          </a:xfrm>
          <a:prstGeom prst="rect">
            <a:avLst/>
          </a:prstGeom>
        </p:spPr>
      </p:pic>
      <p:sp>
        <p:nvSpPr>
          <p:cNvPr id="3" name="Tekstvak 2">
            <a:extLst>
              <a:ext uri="{FF2B5EF4-FFF2-40B4-BE49-F238E27FC236}">
                <a16:creationId xmlns:a16="http://schemas.microsoft.com/office/drawing/2014/main" id="{FE06E77A-D9C6-4954-BFB7-0DE50940B698}"/>
              </a:ext>
            </a:extLst>
          </p:cNvPr>
          <p:cNvSpPr txBox="1"/>
          <p:nvPr/>
        </p:nvSpPr>
        <p:spPr>
          <a:xfrm>
            <a:off x="4274052" y="68720"/>
            <a:ext cx="3643896" cy="646331"/>
          </a:xfrm>
          <a:prstGeom prst="rect">
            <a:avLst/>
          </a:prstGeom>
          <a:noFill/>
        </p:spPr>
        <p:txBody>
          <a:bodyPr wrap="square" rtlCol="0">
            <a:spAutoFit/>
          </a:bodyPr>
          <a:lstStyle/>
          <a:p>
            <a:pPr algn="ctr"/>
            <a:r>
              <a:rPr lang="nl-NL" sz="3600" dirty="0"/>
              <a:t>buikspieren</a:t>
            </a:r>
          </a:p>
        </p:txBody>
      </p:sp>
      <p:cxnSp>
        <p:nvCxnSpPr>
          <p:cNvPr id="5" name="Rechte verbindingslijn met pijl 4">
            <a:extLst>
              <a:ext uri="{FF2B5EF4-FFF2-40B4-BE49-F238E27FC236}">
                <a16:creationId xmlns:a16="http://schemas.microsoft.com/office/drawing/2014/main" id="{6F81D5E4-910A-4109-B83D-60BA80F4A95F}"/>
              </a:ext>
            </a:extLst>
          </p:cNvPr>
          <p:cNvCxnSpPr>
            <a:cxnSpLocks/>
          </p:cNvCxnSpPr>
          <p:nvPr/>
        </p:nvCxnSpPr>
        <p:spPr>
          <a:xfrm>
            <a:off x="1538514" y="3519714"/>
            <a:ext cx="3418115" cy="0"/>
          </a:xfrm>
          <a:prstGeom prst="straightConnector1">
            <a:avLst/>
          </a:pr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kstvak 9">
            <a:extLst>
              <a:ext uri="{FF2B5EF4-FFF2-40B4-BE49-F238E27FC236}">
                <a16:creationId xmlns:a16="http://schemas.microsoft.com/office/drawing/2014/main" id="{6DBE2CFE-5C00-4F5D-A481-3F12F9B0E6EB}"/>
              </a:ext>
            </a:extLst>
          </p:cNvPr>
          <p:cNvSpPr txBox="1"/>
          <p:nvPr/>
        </p:nvSpPr>
        <p:spPr>
          <a:xfrm>
            <a:off x="1705429" y="3802743"/>
            <a:ext cx="1937657" cy="369332"/>
          </a:xfrm>
          <a:prstGeom prst="rect">
            <a:avLst/>
          </a:prstGeom>
          <a:noFill/>
        </p:spPr>
        <p:txBody>
          <a:bodyPr wrap="square" rtlCol="0">
            <a:spAutoFit/>
          </a:bodyPr>
          <a:lstStyle/>
          <a:p>
            <a:r>
              <a:rPr lang="nl-NL" dirty="0" err="1"/>
              <a:t>Externus</a:t>
            </a:r>
            <a:r>
              <a:rPr lang="nl-NL" dirty="0"/>
              <a:t> </a:t>
            </a:r>
            <a:r>
              <a:rPr lang="nl-NL" dirty="0" err="1"/>
              <a:t>oblique</a:t>
            </a:r>
            <a:endParaRPr lang="nl-NL" dirty="0"/>
          </a:p>
        </p:txBody>
      </p:sp>
    </p:spTree>
    <p:extLst>
      <p:ext uri="{BB962C8B-B14F-4D97-AF65-F5344CB8AC3E}">
        <p14:creationId xmlns:p14="http://schemas.microsoft.com/office/powerpoint/2010/main" val="3316059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531F81E1-359C-47B7-8F34-6AC08A39EBAE}"/>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a:xfrm>
            <a:off x="3616628" y="783026"/>
            <a:ext cx="4349659" cy="6142866"/>
          </a:xfrm>
          <a:prstGeom prst="rect">
            <a:avLst/>
          </a:prstGeom>
          <a:ln/>
        </p:spPr>
      </p:pic>
      <p:sp>
        <p:nvSpPr>
          <p:cNvPr id="4" name="Tekstvak 3">
            <a:extLst>
              <a:ext uri="{FF2B5EF4-FFF2-40B4-BE49-F238E27FC236}">
                <a16:creationId xmlns:a16="http://schemas.microsoft.com/office/drawing/2014/main" id="{E11F0191-9D77-469F-AB19-72B62D2FA969}"/>
              </a:ext>
            </a:extLst>
          </p:cNvPr>
          <p:cNvSpPr txBox="1"/>
          <p:nvPr/>
        </p:nvSpPr>
        <p:spPr>
          <a:xfrm>
            <a:off x="4274052" y="-13383"/>
            <a:ext cx="3643896" cy="646331"/>
          </a:xfrm>
          <a:prstGeom prst="rect">
            <a:avLst/>
          </a:prstGeom>
          <a:noFill/>
        </p:spPr>
        <p:txBody>
          <a:bodyPr wrap="square" rtlCol="0">
            <a:spAutoFit/>
          </a:bodyPr>
          <a:lstStyle/>
          <a:p>
            <a:pPr algn="ctr"/>
            <a:r>
              <a:rPr lang="nl-NL" sz="3600" dirty="0"/>
              <a:t>buikspieren</a:t>
            </a:r>
          </a:p>
        </p:txBody>
      </p:sp>
      <p:cxnSp>
        <p:nvCxnSpPr>
          <p:cNvPr id="5" name="Rechte verbindingslijn met pijl 4">
            <a:extLst>
              <a:ext uri="{FF2B5EF4-FFF2-40B4-BE49-F238E27FC236}">
                <a16:creationId xmlns:a16="http://schemas.microsoft.com/office/drawing/2014/main" id="{F60490FE-C1C0-4D64-9020-713FEC504A05}"/>
              </a:ext>
            </a:extLst>
          </p:cNvPr>
          <p:cNvCxnSpPr>
            <a:cxnSpLocks/>
          </p:cNvCxnSpPr>
          <p:nvPr/>
        </p:nvCxnSpPr>
        <p:spPr>
          <a:xfrm>
            <a:off x="1538514" y="3519714"/>
            <a:ext cx="3418115" cy="0"/>
          </a:xfrm>
          <a:prstGeom prst="straightConnector1">
            <a:avLst/>
          </a:pr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Tekstvak 5">
            <a:extLst>
              <a:ext uri="{FF2B5EF4-FFF2-40B4-BE49-F238E27FC236}">
                <a16:creationId xmlns:a16="http://schemas.microsoft.com/office/drawing/2014/main" id="{B3BFDCF7-1A26-4ED9-9356-4AA2C0A107E3}"/>
              </a:ext>
            </a:extLst>
          </p:cNvPr>
          <p:cNvSpPr txBox="1"/>
          <p:nvPr/>
        </p:nvSpPr>
        <p:spPr>
          <a:xfrm>
            <a:off x="762001" y="3669793"/>
            <a:ext cx="1937657" cy="369332"/>
          </a:xfrm>
          <a:prstGeom prst="rect">
            <a:avLst/>
          </a:prstGeom>
          <a:noFill/>
        </p:spPr>
        <p:txBody>
          <a:bodyPr wrap="square" rtlCol="0">
            <a:spAutoFit/>
          </a:bodyPr>
          <a:lstStyle/>
          <a:p>
            <a:r>
              <a:rPr lang="nl-NL" dirty="0" err="1"/>
              <a:t>Internus</a:t>
            </a:r>
            <a:r>
              <a:rPr lang="nl-NL" dirty="0"/>
              <a:t> </a:t>
            </a:r>
            <a:r>
              <a:rPr lang="nl-NL" dirty="0" err="1"/>
              <a:t>oblique</a:t>
            </a:r>
            <a:endParaRPr lang="nl-NL" dirty="0"/>
          </a:p>
        </p:txBody>
      </p:sp>
      <p:cxnSp>
        <p:nvCxnSpPr>
          <p:cNvPr id="7" name="Rechte verbindingslijn met pijl 6">
            <a:extLst>
              <a:ext uri="{FF2B5EF4-FFF2-40B4-BE49-F238E27FC236}">
                <a16:creationId xmlns:a16="http://schemas.microsoft.com/office/drawing/2014/main" id="{E881A33E-AD31-4EA1-BFF2-3294B1D9F4D0}"/>
              </a:ext>
            </a:extLst>
          </p:cNvPr>
          <p:cNvCxnSpPr>
            <a:cxnSpLocks/>
          </p:cNvCxnSpPr>
          <p:nvPr/>
        </p:nvCxnSpPr>
        <p:spPr>
          <a:xfrm flipH="1">
            <a:off x="7043936" y="3095239"/>
            <a:ext cx="2497150" cy="0"/>
          </a:xfrm>
          <a:prstGeom prst="straightConnector1">
            <a:avLst/>
          </a:pr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kstvak 7">
            <a:extLst>
              <a:ext uri="{FF2B5EF4-FFF2-40B4-BE49-F238E27FC236}">
                <a16:creationId xmlns:a16="http://schemas.microsoft.com/office/drawing/2014/main" id="{4E7282B6-1C0E-454C-BD98-17255F5AE2EC}"/>
              </a:ext>
            </a:extLst>
          </p:cNvPr>
          <p:cNvSpPr txBox="1"/>
          <p:nvPr/>
        </p:nvSpPr>
        <p:spPr>
          <a:xfrm>
            <a:off x="8480363" y="3244334"/>
            <a:ext cx="1952172" cy="369332"/>
          </a:xfrm>
          <a:prstGeom prst="rect">
            <a:avLst/>
          </a:prstGeom>
          <a:noFill/>
        </p:spPr>
        <p:txBody>
          <a:bodyPr wrap="square" rtlCol="0">
            <a:spAutoFit/>
          </a:bodyPr>
          <a:lstStyle/>
          <a:p>
            <a:r>
              <a:rPr lang="nl-NL" dirty="0"/>
              <a:t>Rectus </a:t>
            </a:r>
            <a:r>
              <a:rPr lang="nl-NL" dirty="0" err="1"/>
              <a:t>Abdominis</a:t>
            </a:r>
            <a:endParaRPr lang="nl-NL" dirty="0"/>
          </a:p>
        </p:txBody>
      </p:sp>
    </p:spTree>
    <p:extLst>
      <p:ext uri="{BB962C8B-B14F-4D97-AF65-F5344CB8AC3E}">
        <p14:creationId xmlns:p14="http://schemas.microsoft.com/office/powerpoint/2010/main" val="2925441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8A946E7D-67F0-42DC-91D7-A69B6E0B1D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4084785" y="1017210"/>
            <a:ext cx="4022430" cy="5571066"/>
          </a:xfrm>
          <a:prstGeom prst="rect">
            <a:avLst/>
          </a:prstGeom>
        </p:spPr>
      </p:pic>
      <p:sp>
        <p:nvSpPr>
          <p:cNvPr id="4" name="Tekstvak 3">
            <a:extLst>
              <a:ext uri="{FF2B5EF4-FFF2-40B4-BE49-F238E27FC236}">
                <a16:creationId xmlns:a16="http://schemas.microsoft.com/office/drawing/2014/main" id="{F243C463-6C8C-4A75-B6D0-08CB66322404}"/>
              </a:ext>
            </a:extLst>
          </p:cNvPr>
          <p:cNvSpPr txBox="1"/>
          <p:nvPr/>
        </p:nvSpPr>
        <p:spPr>
          <a:xfrm>
            <a:off x="4274052" y="189451"/>
            <a:ext cx="3643896" cy="646331"/>
          </a:xfrm>
          <a:prstGeom prst="rect">
            <a:avLst/>
          </a:prstGeom>
          <a:noFill/>
        </p:spPr>
        <p:txBody>
          <a:bodyPr wrap="square" rtlCol="0">
            <a:spAutoFit/>
          </a:bodyPr>
          <a:lstStyle/>
          <a:p>
            <a:pPr algn="ctr"/>
            <a:r>
              <a:rPr lang="nl-NL" sz="3600" dirty="0"/>
              <a:t>buikspieren</a:t>
            </a:r>
          </a:p>
        </p:txBody>
      </p:sp>
      <p:cxnSp>
        <p:nvCxnSpPr>
          <p:cNvPr id="5" name="Rechte verbindingslijn met pijl 4">
            <a:extLst>
              <a:ext uri="{FF2B5EF4-FFF2-40B4-BE49-F238E27FC236}">
                <a16:creationId xmlns:a16="http://schemas.microsoft.com/office/drawing/2014/main" id="{16658050-78A3-4B68-B7AE-F43FE65BCB4C}"/>
              </a:ext>
            </a:extLst>
          </p:cNvPr>
          <p:cNvCxnSpPr>
            <a:cxnSpLocks/>
          </p:cNvCxnSpPr>
          <p:nvPr/>
        </p:nvCxnSpPr>
        <p:spPr>
          <a:xfrm>
            <a:off x="1538514" y="3519714"/>
            <a:ext cx="3418115" cy="0"/>
          </a:xfrm>
          <a:prstGeom prst="straightConnector1">
            <a:avLst/>
          </a:pr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Tekstvak 5">
            <a:extLst>
              <a:ext uri="{FF2B5EF4-FFF2-40B4-BE49-F238E27FC236}">
                <a16:creationId xmlns:a16="http://schemas.microsoft.com/office/drawing/2014/main" id="{CFF97903-9121-42C7-8D2D-BBE66DEBB45C}"/>
              </a:ext>
            </a:extLst>
          </p:cNvPr>
          <p:cNvSpPr txBox="1"/>
          <p:nvPr/>
        </p:nvSpPr>
        <p:spPr>
          <a:xfrm>
            <a:off x="562428" y="3701143"/>
            <a:ext cx="2536372" cy="369332"/>
          </a:xfrm>
          <a:prstGeom prst="rect">
            <a:avLst/>
          </a:prstGeom>
          <a:noFill/>
        </p:spPr>
        <p:txBody>
          <a:bodyPr wrap="square" rtlCol="0">
            <a:spAutoFit/>
          </a:bodyPr>
          <a:lstStyle/>
          <a:p>
            <a:r>
              <a:rPr lang="nl-NL" dirty="0" err="1"/>
              <a:t>Tansversus</a:t>
            </a:r>
            <a:r>
              <a:rPr lang="nl-NL" dirty="0"/>
              <a:t> </a:t>
            </a:r>
            <a:r>
              <a:rPr lang="nl-NL" dirty="0" err="1"/>
              <a:t>Abdominis</a:t>
            </a:r>
            <a:endParaRPr lang="nl-NL" dirty="0"/>
          </a:p>
        </p:txBody>
      </p:sp>
      <p:cxnSp>
        <p:nvCxnSpPr>
          <p:cNvPr id="7" name="Rechte verbindingslijn met pijl 6">
            <a:extLst>
              <a:ext uri="{FF2B5EF4-FFF2-40B4-BE49-F238E27FC236}">
                <a16:creationId xmlns:a16="http://schemas.microsoft.com/office/drawing/2014/main" id="{E1E6E101-016B-429E-A217-E378BE2BBE11}"/>
              </a:ext>
            </a:extLst>
          </p:cNvPr>
          <p:cNvCxnSpPr>
            <a:cxnSpLocks/>
          </p:cNvCxnSpPr>
          <p:nvPr/>
        </p:nvCxnSpPr>
        <p:spPr>
          <a:xfrm flipH="1">
            <a:off x="6712163" y="3117011"/>
            <a:ext cx="2497150" cy="0"/>
          </a:xfrm>
          <a:prstGeom prst="straightConnector1">
            <a:avLst/>
          </a:prstGeom>
          <a:ln w="952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kstvak 7">
            <a:extLst>
              <a:ext uri="{FF2B5EF4-FFF2-40B4-BE49-F238E27FC236}">
                <a16:creationId xmlns:a16="http://schemas.microsoft.com/office/drawing/2014/main" id="{8396DD3C-0279-43D2-BEAF-D383C4C80339}"/>
              </a:ext>
            </a:extLst>
          </p:cNvPr>
          <p:cNvSpPr txBox="1"/>
          <p:nvPr/>
        </p:nvSpPr>
        <p:spPr>
          <a:xfrm>
            <a:off x="8480363" y="3244334"/>
            <a:ext cx="1952172" cy="369332"/>
          </a:xfrm>
          <a:prstGeom prst="rect">
            <a:avLst/>
          </a:prstGeom>
          <a:noFill/>
        </p:spPr>
        <p:txBody>
          <a:bodyPr wrap="square" rtlCol="0">
            <a:spAutoFit/>
          </a:bodyPr>
          <a:lstStyle/>
          <a:p>
            <a:r>
              <a:rPr lang="nl-NL" dirty="0"/>
              <a:t>Rectus </a:t>
            </a:r>
            <a:r>
              <a:rPr lang="nl-NL" dirty="0" err="1"/>
              <a:t>Abdominis</a:t>
            </a:r>
            <a:endParaRPr lang="nl-NL" dirty="0"/>
          </a:p>
        </p:txBody>
      </p:sp>
    </p:spTree>
    <p:extLst>
      <p:ext uri="{BB962C8B-B14F-4D97-AF65-F5344CB8AC3E}">
        <p14:creationId xmlns:p14="http://schemas.microsoft.com/office/powerpoint/2010/main" val="220126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ep 85">
            <a:extLst>
              <a:ext uri="{FF2B5EF4-FFF2-40B4-BE49-F238E27FC236}">
                <a16:creationId xmlns:a16="http://schemas.microsoft.com/office/drawing/2014/main" id="{CB50F5DD-F454-42E0-96D4-50F6C8FF3EED}"/>
              </a:ext>
            </a:extLst>
          </p:cNvPr>
          <p:cNvGrpSpPr/>
          <p:nvPr/>
        </p:nvGrpSpPr>
        <p:grpSpPr>
          <a:xfrm>
            <a:off x="1418358" y="958486"/>
            <a:ext cx="9355283" cy="5457710"/>
            <a:chOff x="1467590" y="513833"/>
            <a:chExt cx="9875519" cy="6049108"/>
          </a:xfrm>
        </p:grpSpPr>
        <p:grpSp>
          <p:nvGrpSpPr>
            <p:cNvPr id="2" name="Groep 1">
              <a:extLst>
                <a:ext uri="{FF2B5EF4-FFF2-40B4-BE49-F238E27FC236}">
                  <a16:creationId xmlns:a16="http://schemas.microsoft.com/office/drawing/2014/main" id="{F29B53C4-A403-457D-9660-3362196150C3}"/>
                </a:ext>
              </a:extLst>
            </p:cNvPr>
            <p:cNvGrpSpPr/>
            <p:nvPr/>
          </p:nvGrpSpPr>
          <p:grpSpPr>
            <a:xfrm>
              <a:off x="1467590" y="513833"/>
              <a:ext cx="9875519" cy="6049108"/>
              <a:chOff x="0" y="0"/>
              <a:chExt cx="5142493" cy="3303270"/>
            </a:xfrm>
          </p:grpSpPr>
          <p:pic>
            <p:nvPicPr>
              <p:cNvPr id="3" name="Picture 402">
                <a:extLst>
                  <a:ext uri="{FF2B5EF4-FFF2-40B4-BE49-F238E27FC236}">
                    <a16:creationId xmlns:a16="http://schemas.microsoft.com/office/drawing/2014/main" id="{7ED3831F-103A-4D53-9582-1C925EC71A35}"/>
                  </a:ext>
                </a:extLst>
              </p:cNvPr>
              <p:cNvPicPr/>
              <p:nvPr/>
            </p:nvPicPr>
            <p:blipFill>
              <a:blip r:embed="rId2"/>
              <a:stretch>
                <a:fillRect/>
              </a:stretch>
            </p:blipFill>
            <p:spPr>
              <a:xfrm>
                <a:off x="3323" y="0"/>
                <a:ext cx="5139170" cy="1652016"/>
              </a:xfrm>
              <a:prstGeom prst="rect">
                <a:avLst/>
              </a:prstGeom>
            </p:spPr>
          </p:pic>
          <p:pic>
            <p:nvPicPr>
              <p:cNvPr id="4" name="Picture 404">
                <a:extLst>
                  <a:ext uri="{FF2B5EF4-FFF2-40B4-BE49-F238E27FC236}">
                    <a16:creationId xmlns:a16="http://schemas.microsoft.com/office/drawing/2014/main" id="{7A926DF9-697F-41A1-828C-C62DE8F95EE1}"/>
                  </a:ext>
                </a:extLst>
              </p:cNvPr>
              <p:cNvPicPr/>
              <p:nvPr/>
            </p:nvPicPr>
            <p:blipFill>
              <a:blip r:embed="rId3"/>
              <a:stretch>
                <a:fillRect/>
              </a:stretch>
            </p:blipFill>
            <p:spPr>
              <a:xfrm>
                <a:off x="0" y="1652016"/>
                <a:ext cx="5139170" cy="1651254"/>
              </a:xfrm>
              <a:prstGeom prst="rect">
                <a:avLst/>
              </a:prstGeom>
            </p:spPr>
          </p:pic>
        </p:grpSp>
        <p:sp>
          <p:nvSpPr>
            <p:cNvPr id="57" name="Explosie: 8 punten 56">
              <a:extLst>
                <a:ext uri="{FF2B5EF4-FFF2-40B4-BE49-F238E27FC236}">
                  <a16:creationId xmlns:a16="http://schemas.microsoft.com/office/drawing/2014/main" id="{4A4991F6-0136-4C91-99F1-DEEE811CB7CF}"/>
                </a:ext>
              </a:extLst>
            </p:cNvPr>
            <p:cNvSpPr/>
            <p:nvPr/>
          </p:nvSpPr>
          <p:spPr>
            <a:xfrm>
              <a:off x="2998230" y="848242"/>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58" name="Explosie: 8 punten 57">
              <a:extLst>
                <a:ext uri="{FF2B5EF4-FFF2-40B4-BE49-F238E27FC236}">
                  <a16:creationId xmlns:a16="http://schemas.microsoft.com/office/drawing/2014/main" id="{97C9C20A-012A-4768-A0DB-3002214A4384}"/>
                </a:ext>
              </a:extLst>
            </p:cNvPr>
            <p:cNvSpPr/>
            <p:nvPr/>
          </p:nvSpPr>
          <p:spPr>
            <a:xfrm>
              <a:off x="2200016" y="1804062"/>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59" name="Explosie: 8 punten 58">
              <a:extLst>
                <a:ext uri="{FF2B5EF4-FFF2-40B4-BE49-F238E27FC236}">
                  <a16:creationId xmlns:a16="http://schemas.microsoft.com/office/drawing/2014/main" id="{4DB8F15B-07F3-47A1-8846-3F04F4E45E65}"/>
                </a:ext>
              </a:extLst>
            </p:cNvPr>
            <p:cNvSpPr/>
            <p:nvPr/>
          </p:nvSpPr>
          <p:spPr>
            <a:xfrm>
              <a:off x="1972935" y="2500575"/>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60" name="Explosie: 8 punten 59">
              <a:extLst>
                <a:ext uri="{FF2B5EF4-FFF2-40B4-BE49-F238E27FC236}">
                  <a16:creationId xmlns:a16="http://schemas.microsoft.com/office/drawing/2014/main" id="{731662D4-38EE-4AE6-A494-2F36B7C81DDD}"/>
                </a:ext>
              </a:extLst>
            </p:cNvPr>
            <p:cNvSpPr/>
            <p:nvPr/>
          </p:nvSpPr>
          <p:spPr>
            <a:xfrm>
              <a:off x="3173438" y="3472040"/>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61" name="Explosie: 8 punten 60">
              <a:extLst>
                <a:ext uri="{FF2B5EF4-FFF2-40B4-BE49-F238E27FC236}">
                  <a16:creationId xmlns:a16="http://schemas.microsoft.com/office/drawing/2014/main" id="{DE38A8F6-FD81-4708-A0BD-6EF7659F227C}"/>
                </a:ext>
              </a:extLst>
            </p:cNvPr>
            <p:cNvSpPr/>
            <p:nvPr/>
          </p:nvSpPr>
          <p:spPr>
            <a:xfrm>
              <a:off x="3066502" y="4815864"/>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62" name="Explosie: 8 punten 61">
              <a:extLst>
                <a:ext uri="{FF2B5EF4-FFF2-40B4-BE49-F238E27FC236}">
                  <a16:creationId xmlns:a16="http://schemas.microsoft.com/office/drawing/2014/main" id="{BA367AFE-8334-4DAA-976A-85A06E7803D0}"/>
                </a:ext>
              </a:extLst>
            </p:cNvPr>
            <p:cNvSpPr/>
            <p:nvPr/>
          </p:nvSpPr>
          <p:spPr>
            <a:xfrm>
              <a:off x="7037562" y="3309963"/>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63" name="Explosie: 8 punten 62">
              <a:extLst>
                <a:ext uri="{FF2B5EF4-FFF2-40B4-BE49-F238E27FC236}">
                  <a16:creationId xmlns:a16="http://schemas.microsoft.com/office/drawing/2014/main" id="{46EB2DF6-7BDC-4455-9EA2-EBF124451201}"/>
                </a:ext>
              </a:extLst>
            </p:cNvPr>
            <p:cNvSpPr/>
            <p:nvPr/>
          </p:nvSpPr>
          <p:spPr>
            <a:xfrm>
              <a:off x="5107686" y="848065"/>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64" name="Explosie: 8 punten 63">
              <a:extLst>
                <a:ext uri="{FF2B5EF4-FFF2-40B4-BE49-F238E27FC236}">
                  <a16:creationId xmlns:a16="http://schemas.microsoft.com/office/drawing/2014/main" id="{9C9825E2-169E-46CD-A181-AEC65C4050DC}"/>
                </a:ext>
              </a:extLst>
            </p:cNvPr>
            <p:cNvSpPr/>
            <p:nvPr/>
          </p:nvSpPr>
          <p:spPr>
            <a:xfrm>
              <a:off x="1774229" y="3265628"/>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65" name="Explosie: 8 punten 64">
              <a:extLst>
                <a:ext uri="{FF2B5EF4-FFF2-40B4-BE49-F238E27FC236}">
                  <a16:creationId xmlns:a16="http://schemas.microsoft.com/office/drawing/2014/main" id="{5C232873-7995-4599-B8E2-3A5E994A318C}"/>
                </a:ext>
              </a:extLst>
            </p:cNvPr>
            <p:cNvSpPr/>
            <p:nvPr/>
          </p:nvSpPr>
          <p:spPr>
            <a:xfrm>
              <a:off x="7399960" y="1866406"/>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66" name="Explosie: 8 punten 65">
              <a:extLst>
                <a:ext uri="{FF2B5EF4-FFF2-40B4-BE49-F238E27FC236}">
                  <a16:creationId xmlns:a16="http://schemas.microsoft.com/office/drawing/2014/main" id="{E9E73532-E117-41D4-BA69-3F3CF75C8DB0}"/>
                </a:ext>
              </a:extLst>
            </p:cNvPr>
            <p:cNvSpPr/>
            <p:nvPr/>
          </p:nvSpPr>
          <p:spPr>
            <a:xfrm>
              <a:off x="4962625" y="4734724"/>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67" name="Explosie: 8 punten 66">
              <a:extLst>
                <a:ext uri="{FF2B5EF4-FFF2-40B4-BE49-F238E27FC236}">
                  <a16:creationId xmlns:a16="http://schemas.microsoft.com/office/drawing/2014/main" id="{094B1CD8-C9A7-4D22-AEA4-91F349FA9245}"/>
                </a:ext>
              </a:extLst>
            </p:cNvPr>
            <p:cNvSpPr/>
            <p:nvPr/>
          </p:nvSpPr>
          <p:spPr>
            <a:xfrm>
              <a:off x="7668310" y="5299861"/>
              <a:ext cx="173502" cy="229122"/>
            </a:xfrm>
            <a:prstGeom prst="irregularSeal1">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68" name="Explosie: 8 punten 67">
              <a:extLst>
                <a:ext uri="{FF2B5EF4-FFF2-40B4-BE49-F238E27FC236}">
                  <a16:creationId xmlns:a16="http://schemas.microsoft.com/office/drawing/2014/main" id="{9D136CF2-124A-4294-AC84-A3B6527C0812}"/>
                </a:ext>
              </a:extLst>
            </p:cNvPr>
            <p:cNvSpPr/>
            <p:nvPr/>
          </p:nvSpPr>
          <p:spPr>
            <a:xfrm>
              <a:off x="5229909" y="3151067"/>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69" name="Explosie: 8 punten 68">
              <a:extLst>
                <a:ext uri="{FF2B5EF4-FFF2-40B4-BE49-F238E27FC236}">
                  <a16:creationId xmlns:a16="http://schemas.microsoft.com/office/drawing/2014/main" id="{CB83766D-170F-474F-AD4E-8DE5D4B1347D}"/>
                </a:ext>
              </a:extLst>
            </p:cNvPr>
            <p:cNvSpPr/>
            <p:nvPr/>
          </p:nvSpPr>
          <p:spPr>
            <a:xfrm>
              <a:off x="5064717" y="3994950"/>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70" name="Explosie: 8 punten 69">
              <a:extLst>
                <a:ext uri="{FF2B5EF4-FFF2-40B4-BE49-F238E27FC236}">
                  <a16:creationId xmlns:a16="http://schemas.microsoft.com/office/drawing/2014/main" id="{F29BE0ED-B588-4C35-B6D4-2276286A3946}"/>
                </a:ext>
              </a:extLst>
            </p:cNvPr>
            <p:cNvSpPr/>
            <p:nvPr/>
          </p:nvSpPr>
          <p:spPr>
            <a:xfrm>
              <a:off x="9485758" y="2804601"/>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71" name="Explosie: 8 punten 70">
              <a:extLst>
                <a:ext uri="{FF2B5EF4-FFF2-40B4-BE49-F238E27FC236}">
                  <a16:creationId xmlns:a16="http://schemas.microsoft.com/office/drawing/2014/main" id="{520E3B4A-7973-4959-8F6F-E7647570063A}"/>
                </a:ext>
              </a:extLst>
            </p:cNvPr>
            <p:cNvSpPr/>
            <p:nvPr/>
          </p:nvSpPr>
          <p:spPr>
            <a:xfrm>
              <a:off x="9785310" y="3064421"/>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72" name="Explosie: 8 punten 71">
              <a:extLst>
                <a:ext uri="{FF2B5EF4-FFF2-40B4-BE49-F238E27FC236}">
                  <a16:creationId xmlns:a16="http://schemas.microsoft.com/office/drawing/2014/main" id="{F7A3EE4D-A8C3-4729-8248-64F8F3256350}"/>
                </a:ext>
              </a:extLst>
            </p:cNvPr>
            <p:cNvSpPr/>
            <p:nvPr/>
          </p:nvSpPr>
          <p:spPr>
            <a:xfrm>
              <a:off x="9958812" y="2455631"/>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73" name="Explosie: 8 punten 72">
              <a:extLst>
                <a:ext uri="{FF2B5EF4-FFF2-40B4-BE49-F238E27FC236}">
                  <a16:creationId xmlns:a16="http://schemas.microsoft.com/office/drawing/2014/main" id="{FE439E35-D2E6-48EF-868B-3F343319AC1A}"/>
                </a:ext>
              </a:extLst>
            </p:cNvPr>
            <p:cNvSpPr/>
            <p:nvPr/>
          </p:nvSpPr>
          <p:spPr>
            <a:xfrm>
              <a:off x="9958812" y="1866406"/>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74" name="Explosie: 8 punten 73">
              <a:extLst>
                <a:ext uri="{FF2B5EF4-FFF2-40B4-BE49-F238E27FC236}">
                  <a16:creationId xmlns:a16="http://schemas.microsoft.com/office/drawing/2014/main" id="{3A2291AA-F722-40C7-8AF0-B7AE921A7D1E}"/>
                </a:ext>
              </a:extLst>
            </p:cNvPr>
            <p:cNvSpPr/>
            <p:nvPr/>
          </p:nvSpPr>
          <p:spPr>
            <a:xfrm>
              <a:off x="9688763" y="1090884"/>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75" name="Explosie: 8 punten 74">
              <a:extLst>
                <a:ext uri="{FF2B5EF4-FFF2-40B4-BE49-F238E27FC236}">
                  <a16:creationId xmlns:a16="http://schemas.microsoft.com/office/drawing/2014/main" id="{CA3273F1-0C55-4DAB-957C-646F48B1383C}"/>
                </a:ext>
              </a:extLst>
            </p:cNvPr>
            <p:cNvSpPr/>
            <p:nvPr/>
          </p:nvSpPr>
          <p:spPr>
            <a:xfrm>
              <a:off x="9509992" y="1595131"/>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76" name="Explosie: 8 punten 75">
              <a:extLst>
                <a:ext uri="{FF2B5EF4-FFF2-40B4-BE49-F238E27FC236}">
                  <a16:creationId xmlns:a16="http://schemas.microsoft.com/office/drawing/2014/main" id="{2ED5FAA7-9B01-4301-8082-6B12B82ADA52}"/>
                </a:ext>
              </a:extLst>
            </p:cNvPr>
            <p:cNvSpPr/>
            <p:nvPr/>
          </p:nvSpPr>
          <p:spPr>
            <a:xfrm>
              <a:off x="10132314" y="1462064"/>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77" name="Explosie: 8 punten 76">
              <a:extLst>
                <a:ext uri="{FF2B5EF4-FFF2-40B4-BE49-F238E27FC236}">
                  <a16:creationId xmlns:a16="http://schemas.microsoft.com/office/drawing/2014/main" id="{927BE84E-787F-4564-B1A8-046BA2A7ABF5}"/>
                </a:ext>
              </a:extLst>
            </p:cNvPr>
            <p:cNvSpPr/>
            <p:nvPr/>
          </p:nvSpPr>
          <p:spPr>
            <a:xfrm rot="15983049">
              <a:off x="5262961" y="5902863"/>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78" name="Explosie: 8 punten 77">
              <a:extLst>
                <a:ext uri="{FF2B5EF4-FFF2-40B4-BE49-F238E27FC236}">
                  <a16:creationId xmlns:a16="http://schemas.microsoft.com/office/drawing/2014/main" id="{B3BBCD8F-CD56-4FFB-90AA-BAB3DCCBDF82}"/>
                </a:ext>
              </a:extLst>
            </p:cNvPr>
            <p:cNvSpPr/>
            <p:nvPr/>
          </p:nvSpPr>
          <p:spPr>
            <a:xfrm>
              <a:off x="9859177" y="5595444"/>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80" name="Explosie: 8 punten 79">
              <a:extLst>
                <a:ext uri="{FF2B5EF4-FFF2-40B4-BE49-F238E27FC236}">
                  <a16:creationId xmlns:a16="http://schemas.microsoft.com/office/drawing/2014/main" id="{170022BD-F097-4C98-9ECD-D8165C345D24}"/>
                </a:ext>
              </a:extLst>
            </p:cNvPr>
            <p:cNvSpPr/>
            <p:nvPr/>
          </p:nvSpPr>
          <p:spPr>
            <a:xfrm>
              <a:off x="5629641" y="2557013"/>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81" name="Explosie: 8 punten 80">
              <a:extLst>
                <a:ext uri="{FF2B5EF4-FFF2-40B4-BE49-F238E27FC236}">
                  <a16:creationId xmlns:a16="http://schemas.microsoft.com/office/drawing/2014/main" id="{F3978448-E3F7-4404-9D8C-5907C39F0EC7}"/>
                </a:ext>
              </a:extLst>
            </p:cNvPr>
            <p:cNvSpPr/>
            <p:nvPr/>
          </p:nvSpPr>
          <p:spPr>
            <a:xfrm rot="6257633">
              <a:off x="9572509" y="5996668"/>
              <a:ext cx="173502" cy="229122"/>
            </a:xfrm>
            <a:prstGeom prst="irregularSeal1">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dirty="0"/>
            </a:p>
          </p:txBody>
        </p:sp>
        <p:sp>
          <p:nvSpPr>
            <p:cNvPr id="82" name="Explosie: 8 punten 81">
              <a:extLst>
                <a:ext uri="{FF2B5EF4-FFF2-40B4-BE49-F238E27FC236}">
                  <a16:creationId xmlns:a16="http://schemas.microsoft.com/office/drawing/2014/main" id="{5708DF7B-D95A-4FDF-9409-B7A36DEE635F}"/>
                </a:ext>
              </a:extLst>
            </p:cNvPr>
            <p:cNvSpPr/>
            <p:nvPr/>
          </p:nvSpPr>
          <p:spPr>
            <a:xfrm>
              <a:off x="3059155" y="3088908"/>
              <a:ext cx="173502" cy="229122"/>
            </a:xfrm>
            <a:prstGeom prst="irregularSeal1">
              <a:avLst/>
            </a:prstGeom>
            <a:solidFill>
              <a:schemeClr val="accent1">
                <a:lumMod val="40000"/>
                <a:lumOff val="6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83" name="Explosie: 8 punten 82">
              <a:extLst>
                <a:ext uri="{FF2B5EF4-FFF2-40B4-BE49-F238E27FC236}">
                  <a16:creationId xmlns:a16="http://schemas.microsoft.com/office/drawing/2014/main" id="{6148000D-18CA-43C2-BA42-3824B6351C1F}"/>
                </a:ext>
              </a:extLst>
            </p:cNvPr>
            <p:cNvSpPr/>
            <p:nvPr/>
          </p:nvSpPr>
          <p:spPr>
            <a:xfrm>
              <a:off x="9972972" y="4539860"/>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84" name="Explosie: 8 punten 83">
              <a:extLst>
                <a:ext uri="{FF2B5EF4-FFF2-40B4-BE49-F238E27FC236}">
                  <a16:creationId xmlns:a16="http://schemas.microsoft.com/office/drawing/2014/main" id="{B8ACDAD4-9621-4E54-A1C1-489D106BB392}"/>
                </a:ext>
              </a:extLst>
            </p:cNvPr>
            <p:cNvSpPr/>
            <p:nvPr/>
          </p:nvSpPr>
          <p:spPr>
            <a:xfrm>
              <a:off x="2931512" y="4454962"/>
              <a:ext cx="173502" cy="229122"/>
            </a:xfrm>
            <a:prstGeom prst="irregularSeal1">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p>
          </p:txBody>
        </p:sp>
        <p:sp>
          <p:nvSpPr>
            <p:cNvPr id="85" name="Explosie: 8 punten 84">
              <a:extLst>
                <a:ext uri="{FF2B5EF4-FFF2-40B4-BE49-F238E27FC236}">
                  <a16:creationId xmlns:a16="http://schemas.microsoft.com/office/drawing/2014/main" id="{41864561-4D34-478A-93C7-022D0990D482}"/>
                </a:ext>
              </a:extLst>
            </p:cNvPr>
            <p:cNvSpPr/>
            <p:nvPr/>
          </p:nvSpPr>
          <p:spPr>
            <a:xfrm flipH="1">
              <a:off x="2532740" y="2804600"/>
              <a:ext cx="173503" cy="281117"/>
            </a:xfrm>
            <a:prstGeom prst="irregularSeal1">
              <a:avLst/>
            </a:prstGeom>
            <a:solidFill>
              <a:schemeClr val="accent1">
                <a:lumMod val="40000"/>
                <a:lumOff val="60000"/>
              </a:schemeClr>
            </a:solidFill>
            <a:ln>
              <a:solidFill>
                <a:schemeClr val="accent1">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nl-NL">
                <a:solidFill>
                  <a:schemeClr val="accent1">
                    <a:lumMod val="40000"/>
                    <a:lumOff val="60000"/>
                  </a:schemeClr>
                </a:solidFill>
              </a:endParaRPr>
            </a:p>
          </p:txBody>
        </p:sp>
      </p:grpSp>
      <p:sp>
        <p:nvSpPr>
          <p:cNvPr id="87" name="Tekstvak 86">
            <a:extLst>
              <a:ext uri="{FF2B5EF4-FFF2-40B4-BE49-F238E27FC236}">
                <a16:creationId xmlns:a16="http://schemas.microsoft.com/office/drawing/2014/main" id="{BF08EC59-ECCB-4DE9-A17F-82CE9F27042D}"/>
              </a:ext>
            </a:extLst>
          </p:cNvPr>
          <p:cNvSpPr txBox="1"/>
          <p:nvPr/>
        </p:nvSpPr>
        <p:spPr>
          <a:xfrm>
            <a:off x="2030683" y="254815"/>
            <a:ext cx="8124588" cy="584775"/>
          </a:xfrm>
          <a:prstGeom prst="rect">
            <a:avLst/>
          </a:prstGeom>
          <a:noFill/>
        </p:spPr>
        <p:txBody>
          <a:bodyPr wrap="square" rtlCol="0">
            <a:spAutoFit/>
          </a:bodyPr>
          <a:lstStyle/>
          <a:p>
            <a:pPr algn="ctr"/>
            <a:r>
              <a:rPr lang="nl-NL" sz="3200" dirty="0"/>
              <a:t>Veel voorkomende locaties van pijn beleving</a:t>
            </a:r>
          </a:p>
        </p:txBody>
      </p:sp>
    </p:spTree>
    <p:extLst>
      <p:ext uri="{BB962C8B-B14F-4D97-AF65-F5344CB8AC3E}">
        <p14:creationId xmlns:p14="http://schemas.microsoft.com/office/powerpoint/2010/main" val="440099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ep 26">
            <a:extLst>
              <a:ext uri="{FF2B5EF4-FFF2-40B4-BE49-F238E27FC236}">
                <a16:creationId xmlns:a16="http://schemas.microsoft.com/office/drawing/2014/main" id="{998E6D12-B99D-4600-8CDC-BD54706877B5}"/>
              </a:ext>
            </a:extLst>
          </p:cNvPr>
          <p:cNvGrpSpPr/>
          <p:nvPr/>
        </p:nvGrpSpPr>
        <p:grpSpPr>
          <a:xfrm>
            <a:off x="928602" y="1115170"/>
            <a:ext cx="10334795" cy="5742830"/>
            <a:chOff x="1310748" y="510871"/>
            <a:chExt cx="10554792" cy="5836258"/>
          </a:xfrm>
        </p:grpSpPr>
        <p:grpSp>
          <p:nvGrpSpPr>
            <p:cNvPr id="2" name="Groep 1">
              <a:extLst>
                <a:ext uri="{FF2B5EF4-FFF2-40B4-BE49-F238E27FC236}">
                  <a16:creationId xmlns:a16="http://schemas.microsoft.com/office/drawing/2014/main" id="{DCF64C81-DE4D-4DBD-AB98-AC3B6A9B4C2D}"/>
                </a:ext>
              </a:extLst>
            </p:cNvPr>
            <p:cNvGrpSpPr/>
            <p:nvPr/>
          </p:nvGrpSpPr>
          <p:grpSpPr>
            <a:xfrm>
              <a:off x="1310748" y="510871"/>
              <a:ext cx="10554792" cy="5836258"/>
              <a:chOff x="0" y="0"/>
              <a:chExt cx="5142493" cy="3303270"/>
            </a:xfrm>
          </p:grpSpPr>
          <p:pic>
            <p:nvPicPr>
              <p:cNvPr id="3" name="Picture 402">
                <a:extLst>
                  <a:ext uri="{FF2B5EF4-FFF2-40B4-BE49-F238E27FC236}">
                    <a16:creationId xmlns:a16="http://schemas.microsoft.com/office/drawing/2014/main" id="{23FECBA0-F622-4139-AC9B-7B0711D76098}"/>
                  </a:ext>
                </a:extLst>
              </p:cNvPr>
              <p:cNvPicPr/>
              <p:nvPr/>
            </p:nvPicPr>
            <p:blipFill>
              <a:blip r:embed="rId2"/>
              <a:stretch>
                <a:fillRect/>
              </a:stretch>
            </p:blipFill>
            <p:spPr>
              <a:xfrm>
                <a:off x="3323" y="0"/>
                <a:ext cx="5139170" cy="1652016"/>
              </a:xfrm>
              <a:prstGeom prst="rect">
                <a:avLst/>
              </a:prstGeom>
            </p:spPr>
          </p:pic>
          <p:pic>
            <p:nvPicPr>
              <p:cNvPr id="4" name="Picture 404">
                <a:extLst>
                  <a:ext uri="{FF2B5EF4-FFF2-40B4-BE49-F238E27FC236}">
                    <a16:creationId xmlns:a16="http://schemas.microsoft.com/office/drawing/2014/main" id="{168E1D33-5009-4C5D-A376-115A417140E9}"/>
                  </a:ext>
                </a:extLst>
              </p:cNvPr>
              <p:cNvPicPr/>
              <p:nvPr/>
            </p:nvPicPr>
            <p:blipFill>
              <a:blip r:embed="rId3"/>
              <a:stretch>
                <a:fillRect/>
              </a:stretch>
            </p:blipFill>
            <p:spPr>
              <a:xfrm>
                <a:off x="0" y="1652016"/>
                <a:ext cx="5139170" cy="1651254"/>
              </a:xfrm>
              <a:prstGeom prst="rect">
                <a:avLst/>
              </a:prstGeom>
            </p:spPr>
          </p:pic>
        </p:grpSp>
        <p:sp>
          <p:nvSpPr>
            <p:cNvPr id="5" name="Ovaal 4">
              <a:extLst>
                <a:ext uri="{FF2B5EF4-FFF2-40B4-BE49-F238E27FC236}">
                  <a16:creationId xmlns:a16="http://schemas.microsoft.com/office/drawing/2014/main" id="{B9691476-1786-4C10-A012-DF73DDDFA088}"/>
                </a:ext>
              </a:extLst>
            </p:cNvPr>
            <p:cNvSpPr/>
            <p:nvPr/>
          </p:nvSpPr>
          <p:spPr>
            <a:xfrm>
              <a:off x="3053301" y="1121134"/>
              <a:ext cx="127221" cy="65200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78E61267-0B9B-4E6A-A34B-99A4E24373E1}"/>
                </a:ext>
              </a:extLst>
            </p:cNvPr>
            <p:cNvSpPr/>
            <p:nvPr/>
          </p:nvSpPr>
          <p:spPr>
            <a:xfrm>
              <a:off x="7149548" y="2357236"/>
              <a:ext cx="587940" cy="5963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63E615C1-B9B2-4072-BC2F-110FA0F04EE0}"/>
                </a:ext>
              </a:extLst>
            </p:cNvPr>
            <p:cNvSpPr/>
            <p:nvPr/>
          </p:nvSpPr>
          <p:spPr>
            <a:xfrm>
              <a:off x="2822941" y="4272501"/>
              <a:ext cx="587940" cy="5963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729184F4-9BEC-449D-878C-9DD666948B65}"/>
                </a:ext>
              </a:extLst>
            </p:cNvPr>
            <p:cNvSpPr/>
            <p:nvPr/>
          </p:nvSpPr>
          <p:spPr>
            <a:xfrm>
              <a:off x="2593962" y="2357236"/>
              <a:ext cx="587940" cy="5963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3877D23A-C0DF-4475-9020-C1E264474DBD}"/>
                </a:ext>
              </a:extLst>
            </p:cNvPr>
            <p:cNvSpPr/>
            <p:nvPr/>
          </p:nvSpPr>
          <p:spPr>
            <a:xfrm>
              <a:off x="2759331" y="5423442"/>
              <a:ext cx="587940" cy="5963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Ovaal 15">
              <a:extLst>
                <a:ext uri="{FF2B5EF4-FFF2-40B4-BE49-F238E27FC236}">
                  <a16:creationId xmlns:a16="http://schemas.microsoft.com/office/drawing/2014/main" id="{A191A5F4-A436-46C2-8961-E39E9836BB6C}"/>
                </a:ext>
              </a:extLst>
            </p:cNvPr>
            <p:cNvSpPr/>
            <p:nvPr/>
          </p:nvSpPr>
          <p:spPr>
            <a:xfrm>
              <a:off x="2299992" y="3068211"/>
              <a:ext cx="587940" cy="5963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1269CAC1-4A26-44F1-9A30-4A79B5D7FB8C}"/>
                </a:ext>
              </a:extLst>
            </p:cNvPr>
            <p:cNvSpPr/>
            <p:nvPr/>
          </p:nvSpPr>
          <p:spPr>
            <a:xfrm>
              <a:off x="5046235" y="2554120"/>
              <a:ext cx="587940" cy="5963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a:extLst>
                <a:ext uri="{FF2B5EF4-FFF2-40B4-BE49-F238E27FC236}">
                  <a16:creationId xmlns:a16="http://schemas.microsoft.com/office/drawing/2014/main" id="{B5147E93-FE30-4127-B2FA-0E2F1C74A201}"/>
                </a:ext>
              </a:extLst>
            </p:cNvPr>
            <p:cNvSpPr/>
            <p:nvPr/>
          </p:nvSpPr>
          <p:spPr>
            <a:xfrm>
              <a:off x="9669917" y="4198645"/>
              <a:ext cx="587940" cy="5963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74721EA7-D2E1-4539-B2E5-1D4D64BBC827}"/>
                </a:ext>
              </a:extLst>
            </p:cNvPr>
            <p:cNvSpPr/>
            <p:nvPr/>
          </p:nvSpPr>
          <p:spPr>
            <a:xfrm>
              <a:off x="7564341" y="1241730"/>
              <a:ext cx="587940" cy="5963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a:extLst>
                <a:ext uri="{FF2B5EF4-FFF2-40B4-BE49-F238E27FC236}">
                  <a16:creationId xmlns:a16="http://schemas.microsoft.com/office/drawing/2014/main" id="{4D6F0F5F-DDE0-4EEE-8466-3EBEF3F6FB40}"/>
                </a:ext>
              </a:extLst>
            </p:cNvPr>
            <p:cNvSpPr/>
            <p:nvPr/>
          </p:nvSpPr>
          <p:spPr>
            <a:xfrm>
              <a:off x="9753405" y="5265791"/>
              <a:ext cx="587940" cy="5963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a:extLst>
                <a:ext uri="{FF2B5EF4-FFF2-40B4-BE49-F238E27FC236}">
                  <a16:creationId xmlns:a16="http://schemas.microsoft.com/office/drawing/2014/main" id="{8C8B034D-3DA8-44A1-B722-92030F5EB013}"/>
                </a:ext>
              </a:extLst>
            </p:cNvPr>
            <p:cNvSpPr/>
            <p:nvPr/>
          </p:nvSpPr>
          <p:spPr>
            <a:xfrm>
              <a:off x="10041172" y="1123785"/>
              <a:ext cx="587940" cy="5963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al 21">
              <a:extLst>
                <a:ext uri="{FF2B5EF4-FFF2-40B4-BE49-F238E27FC236}">
                  <a16:creationId xmlns:a16="http://schemas.microsoft.com/office/drawing/2014/main" id="{77033C0D-E06F-4548-A4B6-E5676D6EB7A0}"/>
                </a:ext>
              </a:extLst>
            </p:cNvPr>
            <p:cNvSpPr/>
            <p:nvPr/>
          </p:nvSpPr>
          <p:spPr>
            <a:xfrm>
              <a:off x="5069413" y="1188800"/>
              <a:ext cx="587940" cy="5963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al 22">
              <a:extLst>
                <a:ext uri="{FF2B5EF4-FFF2-40B4-BE49-F238E27FC236}">
                  <a16:creationId xmlns:a16="http://schemas.microsoft.com/office/drawing/2014/main" id="{F0D654D4-352D-462E-B837-299E0D8C31CA}"/>
                </a:ext>
              </a:extLst>
            </p:cNvPr>
            <p:cNvSpPr/>
            <p:nvPr/>
          </p:nvSpPr>
          <p:spPr>
            <a:xfrm>
              <a:off x="1490298" y="3112530"/>
              <a:ext cx="587940" cy="5963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C7FC2CEB-8CEB-490F-B2AE-4B28FF5FB3BA}"/>
                </a:ext>
              </a:extLst>
            </p:cNvPr>
            <p:cNvSpPr/>
            <p:nvPr/>
          </p:nvSpPr>
          <p:spPr>
            <a:xfrm>
              <a:off x="10257857" y="3334188"/>
              <a:ext cx="587940" cy="5963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Ovaal 24">
              <a:extLst>
                <a:ext uri="{FF2B5EF4-FFF2-40B4-BE49-F238E27FC236}">
                  <a16:creationId xmlns:a16="http://schemas.microsoft.com/office/drawing/2014/main" id="{EFF97B5D-F180-4E8C-B0D9-F27DE62B9142}"/>
                </a:ext>
              </a:extLst>
            </p:cNvPr>
            <p:cNvSpPr/>
            <p:nvPr/>
          </p:nvSpPr>
          <p:spPr>
            <a:xfrm>
              <a:off x="1995594" y="1617093"/>
              <a:ext cx="587940" cy="5963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Ovaal 25">
              <a:extLst>
                <a:ext uri="{FF2B5EF4-FFF2-40B4-BE49-F238E27FC236}">
                  <a16:creationId xmlns:a16="http://schemas.microsoft.com/office/drawing/2014/main" id="{C5C122FD-49D0-403A-AE48-8E9EBE831C5F}"/>
                </a:ext>
              </a:extLst>
            </p:cNvPr>
            <p:cNvSpPr/>
            <p:nvPr/>
          </p:nvSpPr>
          <p:spPr>
            <a:xfrm>
              <a:off x="10845797" y="1488883"/>
              <a:ext cx="587940" cy="5963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8" name="Ovaal 27">
            <a:extLst>
              <a:ext uri="{FF2B5EF4-FFF2-40B4-BE49-F238E27FC236}">
                <a16:creationId xmlns:a16="http://schemas.microsoft.com/office/drawing/2014/main" id="{28CC5DFE-B799-4C62-AACB-5431D82E1576}"/>
              </a:ext>
            </a:extLst>
          </p:cNvPr>
          <p:cNvSpPr/>
          <p:nvPr/>
        </p:nvSpPr>
        <p:spPr>
          <a:xfrm>
            <a:off x="9809509" y="2063779"/>
            <a:ext cx="251999" cy="5963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Ovaal 28">
            <a:extLst>
              <a:ext uri="{FF2B5EF4-FFF2-40B4-BE49-F238E27FC236}">
                <a16:creationId xmlns:a16="http://schemas.microsoft.com/office/drawing/2014/main" id="{5C8996BD-60EA-47F1-81CC-1BDFE31532E7}"/>
              </a:ext>
            </a:extLst>
          </p:cNvPr>
          <p:cNvSpPr/>
          <p:nvPr/>
        </p:nvSpPr>
        <p:spPr>
          <a:xfrm>
            <a:off x="7485201" y="3543698"/>
            <a:ext cx="587940" cy="5963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kstvak 29">
            <a:extLst>
              <a:ext uri="{FF2B5EF4-FFF2-40B4-BE49-F238E27FC236}">
                <a16:creationId xmlns:a16="http://schemas.microsoft.com/office/drawing/2014/main" id="{B2C180BB-0F38-43B6-96CE-2E66DC709EAD}"/>
              </a:ext>
            </a:extLst>
          </p:cNvPr>
          <p:cNvSpPr txBox="1"/>
          <p:nvPr/>
        </p:nvSpPr>
        <p:spPr>
          <a:xfrm>
            <a:off x="3238863" y="-45081"/>
            <a:ext cx="5804453" cy="1138773"/>
          </a:xfrm>
          <a:prstGeom prst="rect">
            <a:avLst/>
          </a:prstGeom>
          <a:noFill/>
        </p:spPr>
        <p:txBody>
          <a:bodyPr wrap="square" rtlCol="0">
            <a:spAutoFit/>
          </a:bodyPr>
          <a:lstStyle/>
          <a:p>
            <a:pPr algn="ctr"/>
            <a:r>
              <a:rPr lang="nl-NL" sz="3200" dirty="0"/>
              <a:t>‘scharnierpunten’</a:t>
            </a:r>
          </a:p>
          <a:p>
            <a:pPr algn="ctr"/>
            <a:r>
              <a:rPr lang="nl-NL" dirty="0" err="1"/>
              <a:t>mbt</a:t>
            </a:r>
            <a:r>
              <a:rPr lang="nl-NL" dirty="0"/>
              <a:t> invloed concentrische of excentrische overbelasting op antagonist</a:t>
            </a:r>
            <a:endParaRPr lang="nl-NL" sz="3200" dirty="0"/>
          </a:p>
        </p:txBody>
      </p:sp>
      <p:sp>
        <p:nvSpPr>
          <p:cNvPr id="31" name="Ovaal 30">
            <a:extLst>
              <a:ext uri="{FF2B5EF4-FFF2-40B4-BE49-F238E27FC236}">
                <a16:creationId xmlns:a16="http://schemas.microsoft.com/office/drawing/2014/main" id="{08045256-12D8-4FBC-9D0D-B553FC8F7ED9}"/>
              </a:ext>
            </a:extLst>
          </p:cNvPr>
          <p:cNvSpPr/>
          <p:nvPr/>
        </p:nvSpPr>
        <p:spPr>
          <a:xfrm>
            <a:off x="4548079" y="4706398"/>
            <a:ext cx="587940" cy="59634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al 31">
            <a:extLst>
              <a:ext uri="{FF2B5EF4-FFF2-40B4-BE49-F238E27FC236}">
                <a16:creationId xmlns:a16="http://schemas.microsoft.com/office/drawing/2014/main" id="{410EE632-C06E-4495-A4F9-034BF2072DE5}"/>
              </a:ext>
            </a:extLst>
          </p:cNvPr>
          <p:cNvSpPr/>
          <p:nvPr/>
        </p:nvSpPr>
        <p:spPr>
          <a:xfrm>
            <a:off x="8486023" y="3543698"/>
            <a:ext cx="409421" cy="40043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al 32">
            <a:extLst>
              <a:ext uri="{FF2B5EF4-FFF2-40B4-BE49-F238E27FC236}">
                <a16:creationId xmlns:a16="http://schemas.microsoft.com/office/drawing/2014/main" id="{4183ED17-0D75-4904-81B5-B19936432965}"/>
              </a:ext>
            </a:extLst>
          </p:cNvPr>
          <p:cNvSpPr/>
          <p:nvPr/>
        </p:nvSpPr>
        <p:spPr>
          <a:xfrm>
            <a:off x="7221386" y="6029140"/>
            <a:ext cx="488151" cy="44693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86384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Groep 137">
            <a:extLst>
              <a:ext uri="{FF2B5EF4-FFF2-40B4-BE49-F238E27FC236}">
                <a16:creationId xmlns:a16="http://schemas.microsoft.com/office/drawing/2014/main" id="{C03ED5A3-3F81-41FA-9995-43F82787A3CC}"/>
              </a:ext>
            </a:extLst>
          </p:cNvPr>
          <p:cNvGrpSpPr/>
          <p:nvPr/>
        </p:nvGrpSpPr>
        <p:grpSpPr>
          <a:xfrm>
            <a:off x="761018" y="757331"/>
            <a:ext cx="10239313" cy="5124326"/>
            <a:chOff x="-277268" y="845821"/>
            <a:chExt cx="10239313" cy="5124326"/>
          </a:xfrm>
        </p:grpSpPr>
        <p:sp>
          <p:nvSpPr>
            <p:cNvPr id="2" name="Rechthoek 1">
              <a:extLst>
                <a:ext uri="{FF2B5EF4-FFF2-40B4-BE49-F238E27FC236}">
                  <a16:creationId xmlns:a16="http://schemas.microsoft.com/office/drawing/2014/main" id="{EA4F7CC9-DAD6-4824-842F-094BEA1BE523}"/>
                </a:ext>
              </a:extLst>
            </p:cNvPr>
            <p:cNvSpPr/>
            <p:nvPr/>
          </p:nvSpPr>
          <p:spPr>
            <a:xfrm>
              <a:off x="-277268" y="2937878"/>
              <a:ext cx="1239360" cy="1130712"/>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200" dirty="0"/>
                <a:t>Proper</a:t>
              </a:r>
              <a:r>
                <a:rPr lang="nl-NL" dirty="0"/>
                <a:t> </a:t>
              </a:r>
              <a:r>
                <a:rPr lang="nl-NL" sz="1200" dirty="0"/>
                <a:t>CT</a:t>
              </a:r>
            </a:p>
          </p:txBody>
        </p:sp>
        <p:sp>
          <p:nvSpPr>
            <p:cNvPr id="3" name="Rechthoek 2">
              <a:extLst>
                <a:ext uri="{FF2B5EF4-FFF2-40B4-BE49-F238E27FC236}">
                  <a16:creationId xmlns:a16="http://schemas.microsoft.com/office/drawing/2014/main" id="{C10A73A2-F89B-4C77-B113-E58D80FB0BBC}"/>
                </a:ext>
              </a:extLst>
            </p:cNvPr>
            <p:cNvSpPr/>
            <p:nvPr/>
          </p:nvSpPr>
          <p:spPr>
            <a:xfrm>
              <a:off x="1543175" y="1105147"/>
              <a:ext cx="1188025" cy="658254"/>
            </a:xfrm>
            <a:prstGeom prst="rect">
              <a:avLst/>
            </a:prstGeom>
            <a:solidFill>
              <a:srgbClr val="A9C9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200" dirty="0">
                  <a:solidFill>
                    <a:schemeClr val="bg1"/>
                  </a:solidFill>
                </a:rPr>
                <a:t>Loose</a:t>
              </a:r>
              <a:r>
                <a:rPr lang="nl-NL" dirty="0"/>
                <a:t> </a:t>
              </a:r>
              <a:r>
                <a:rPr lang="nl-NL" sz="1200" dirty="0">
                  <a:solidFill>
                    <a:schemeClr val="bg1"/>
                  </a:solidFill>
                </a:rPr>
                <a:t>CT</a:t>
              </a:r>
            </a:p>
          </p:txBody>
        </p:sp>
        <p:cxnSp>
          <p:nvCxnSpPr>
            <p:cNvPr id="18" name="Rechte verbindingslijn met pijl 17">
              <a:extLst>
                <a:ext uri="{FF2B5EF4-FFF2-40B4-BE49-F238E27FC236}">
                  <a16:creationId xmlns:a16="http://schemas.microsoft.com/office/drawing/2014/main" id="{9240384C-8B0E-4E29-84AC-2270ECC61D5E}"/>
                </a:ext>
              </a:extLst>
            </p:cNvPr>
            <p:cNvCxnSpPr>
              <a:cxnSpLocks/>
              <a:stCxn id="2" idx="3"/>
              <a:endCxn id="3" idx="1"/>
            </p:cNvCxnSpPr>
            <p:nvPr/>
          </p:nvCxnSpPr>
          <p:spPr>
            <a:xfrm flipV="1">
              <a:off x="962092" y="1434274"/>
              <a:ext cx="581083" cy="2068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641CCE40-38D2-4BFB-9CB4-2F3153AE2838}"/>
                </a:ext>
              </a:extLst>
            </p:cNvPr>
            <p:cNvCxnSpPr>
              <a:cxnSpLocks/>
              <a:stCxn id="2" idx="3"/>
              <a:endCxn id="9" idx="1"/>
            </p:cNvCxnSpPr>
            <p:nvPr/>
          </p:nvCxnSpPr>
          <p:spPr>
            <a:xfrm>
              <a:off x="962092" y="3503234"/>
              <a:ext cx="581083" cy="1391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828F6A26-6182-4119-9D30-C5F8CA2A5151}"/>
                </a:ext>
              </a:extLst>
            </p:cNvPr>
            <p:cNvCxnSpPr>
              <a:cxnSpLocks/>
              <a:stCxn id="4" idx="3"/>
              <a:endCxn id="10" idx="1"/>
            </p:cNvCxnSpPr>
            <p:nvPr/>
          </p:nvCxnSpPr>
          <p:spPr>
            <a:xfrm>
              <a:off x="4806011" y="2991371"/>
              <a:ext cx="1105144" cy="1650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Rechte verbindingslijn met pijl 26">
              <a:extLst>
                <a:ext uri="{FF2B5EF4-FFF2-40B4-BE49-F238E27FC236}">
                  <a16:creationId xmlns:a16="http://schemas.microsoft.com/office/drawing/2014/main" id="{7C5AC9B8-7C38-492A-9D4E-5A9533B756D9}"/>
                </a:ext>
              </a:extLst>
            </p:cNvPr>
            <p:cNvCxnSpPr>
              <a:cxnSpLocks/>
              <a:stCxn id="4" idx="3"/>
              <a:endCxn id="11" idx="1"/>
            </p:cNvCxnSpPr>
            <p:nvPr/>
          </p:nvCxnSpPr>
          <p:spPr>
            <a:xfrm flipV="1">
              <a:off x="4806011" y="1695031"/>
              <a:ext cx="1105144" cy="1296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15" name="Groep 114">
              <a:extLst>
                <a:ext uri="{FF2B5EF4-FFF2-40B4-BE49-F238E27FC236}">
                  <a16:creationId xmlns:a16="http://schemas.microsoft.com/office/drawing/2014/main" id="{A1301F12-DC39-4404-9914-A81A4AB21517}"/>
                </a:ext>
              </a:extLst>
            </p:cNvPr>
            <p:cNvGrpSpPr/>
            <p:nvPr/>
          </p:nvGrpSpPr>
          <p:grpSpPr>
            <a:xfrm>
              <a:off x="1543175" y="2752049"/>
              <a:ext cx="3262836" cy="2533773"/>
              <a:chOff x="1975301" y="2220124"/>
              <a:chExt cx="3599589" cy="2623246"/>
            </a:xfrm>
          </p:grpSpPr>
          <p:sp>
            <p:nvSpPr>
              <p:cNvPr id="4" name="Rechthoek 3">
                <a:extLst>
                  <a:ext uri="{FF2B5EF4-FFF2-40B4-BE49-F238E27FC236}">
                    <a16:creationId xmlns:a16="http://schemas.microsoft.com/office/drawing/2014/main" id="{6EDDB3B8-53AB-4B2A-B660-C17999D69B67}"/>
                  </a:ext>
                </a:extLst>
              </p:cNvPr>
              <p:cNvSpPr/>
              <p:nvPr/>
            </p:nvSpPr>
            <p:spPr>
              <a:xfrm>
                <a:off x="4029260" y="2220124"/>
                <a:ext cx="1545630" cy="495546"/>
              </a:xfrm>
              <a:prstGeom prst="rect">
                <a:avLst/>
              </a:prstGeom>
              <a:solidFill>
                <a:srgbClr val="669DCA"/>
              </a:solidFill>
              <a:ln>
                <a:solidFill>
                  <a:schemeClr val="accent1">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a:t>Regelmatig</a:t>
                </a:r>
              </a:p>
            </p:txBody>
          </p:sp>
          <p:sp>
            <p:nvSpPr>
              <p:cNvPr id="7" name="Rechthoek 6">
                <a:extLst>
                  <a:ext uri="{FF2B5EF4-FFF2-40B4-BE49-F238E27FC236}">
                    <a16:creationId xmlns:a16="http://schemas.microsoft.com/office/drawing/2014/main" id="{E529B60D-2F11-4B23-818A-7DB40E4412F5}"/>
                  </a:ext>
                </a:extLst>
              </p:cNvPr>
              <p:cNvSpPr/>
              <p:nvPr/>
            </p:nvSpPr>
            <p:spPr>
              <a:xfrm>
                <a:off x="4029260" y="3188110"/>
                <a:ext cx="1545630" cy="495546"/>
              </a:xfrm>
              <a:prstGeom prst="rect">
                <a:avLst/>
              </a:prstGeom>
              <a:solidFill>
                <a:srgbClr val="669DCA"/>
              </a:solidFill>
              <a:ln>
                <a:solidFill>
                  <a:schemeClr val="accent1">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a:t>onregelmatig</a:t>
                </a:r>
              </a:p>
            </p:txBody>
          </p:sp>
          <p:sp>
            <p:nvSpPr>
              <p:cNvPr id="8" name="Rechthoek 7">
                <a:extLst>
                  <a:ext uri="{FF2B5EF4-FFF2-40B4-BE49-F238E27FC236}">
                    <a16:creationId xmlns:a16="http://schemas.microsoft.com/office/drawing/2014/main" id="{57ED0D87-3481-4C89-86BB-8871A3F98DF7}"/>
                  </a:ext>
                </a:extLst>
              </p:cNvPr>
              <p:cNvSpPr/>
              <p:nvPr/>
            </p:nvSpPr>
            <p:spPr>
              <a:xfrm>
                <a:off x="4029260" y="4088253"/>
                <a:ext cx="1545630" cy="495546"/>
              </a:xfrm>
              <a:prstGeom prst="rect">
                <a:avLst/>
              </a:prstGeom>
              <a:solidFill>
                <a:srgbClr val="669DCA"/>
              </a:solidFill>
              <a:ln>
                <a:solidFill>
                  <a:schemeClr val="accent1">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a:t>elastisch</a:t>
                </a:r>
              </a:p>
            </p:txBody>
          </p:sp>
          <p:sp>
            <p:nvSpPr>
              <p:cNvPr id="9" name="Rechthoek 8">
                <a:extLst>
                  <a:ext uri="{FF2B5EF4-FFF2-40B4-BE49-F238E27FC236}">
                    <a16:creationId xmlns:a16="http://schemas.microsoft.com/office/drawing/2014/main" id="{C5110259-0426-4F88-9540-E7BFA0C4CB47}"/>
                  </a:ext>
                </a:extLst>
              </p:cNvPr>
              <p:cNvSpPr/>
              <p:nvPr/>
            </p:nvSpPr>
            <p:spPr>
              <a:xfrm>
                <a:off x="1975301" y="4034176"/>
                <a:ext cx="1310640" cy="809194"/>
              </a:xfrm>
              <a:prstGeom prst="rect">
                <a:avLst/>
              </a:prstGeom>
              <a:solidFill>
                <a:srgbClr val="A9C9B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200" dirty="0" err="1">
                    <a:solidFill>
                      <a:schemeClr val="bg1"/>
                    </a:solidFill>
                  </a:rPr>
                  <a:t>Dense</a:t>
                </a:r>
                <a:r>
                  <a:rPr lang="nl-NL" dirty="0">
                    <a:solidFill>
                      <a:schemeClr val="bg1"/>
                    </a:solidFill>
                  </a:rPr>
                  <a:t> </a:t>
                </a:r>
                <a:r>
                  <a:rPr lang="nl-NL" sz="1200" dirty="0">
                    <a:solidFill>
                      <a:schemeClr val="bg1"/>
                    </a:solidFill>
                  </a:rPr>
                  <a:t>CT</a:t>
                </a:r>
              </a:p>
            </p:txBody>
          </p:sp>
          <p:cxnSp>
            <p:nvCxnSpPr>
              <p:cNvPr id="23" name="Rechte verbindingslijn met pijl 22">
                <a:extLst>
                  <a:ext uri="{FF2B5EF4-FFF2-40B4-BE49-F238E27FC236}">
                    <a16:creationId xmlns:a16="http://schemas.microsoft.com/office/drawing/2014/main" id="{FDC56038-5456-446C-A28B-50D56160F46C}"/>
                  </a:ext>
                </a:extLst>
              </p:cNvPr>
              <p:cNvCxnSpPr>
                <a:cxnSpLocks/>
                <a:stCxn id="9" idx="3"/>
                <a:endCxn id="4" idx="1"/>
              </p:cNvCxnSpPr>
              <p:nvPr/>
            </p:nvCxnSpPr>
            <p:spPr>
              <a:xfrm flipV="1">
                <a:off x="3285941" y="2467897"/>
                <a:ext cx="743319" cy="1970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Rechte verbindingslijn met pijl 23">
                <a:extLst>
                  <a:ext uri="{FF2B5EF4-FFF2-40B4-BE49-F238E27FC236}">
                    <a16:creationId xmlns:a16="http://schemas.microsoft.com/office/drawing/2014/main" id="{53654D07-813A-43DA-9CFB-AC1EEB253F60}"/>
                  </a:ext>
                </a:extLst>
              </p:cNvPr>
              <p:cNvCxnSpPr>
                <a:cxnSpLocks/>
                <a:stCxn id="9" idx="3"/>
                <a:endCxn id="7" idx="1"/>
              </p:cNvCxnSpPr>
              <p:nvPr/>
            </p:nvCxnSpPr>
            <p:spPr>
              <a:xfrm flipV="1">
                <a:off x="3285941" y="3435883"/>
                <a:ext cx="743319" cy="1002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a:extLst>
                  <a:ext uri="{FF2B5EF4-FFF2-40B4-BE49-F238E27FC236}">
                    <a16:creationId xmlns:a16="http://schemas.microsoft.com/office/drawing/2014/main" id="{56406473-CB1E-4A7A-9E03-9E6BCD1C99C2}"/>
                  </a:ext>
                </a:extLst>
              </p:cNvPr>
              <p:cNvCxnSpPr>
                <a:cxnSpLocks/>
                <a:stCxn id="9" idx="3"/>
                <a:endCxn id="8" idx="1"/>
              </p:cNvCxnSpPr>
              <p:nvPr/>
            </p:nvCxnSpPr>
            <p:spPr>
              <a:xfrm flipV="1">
                <a:off x="3285941" y="4336026"/>
                <a:ext cx="743319" cy="102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14" name="Groep 113">
              <a:extLst>
                <a:ext uri="{FF2B5EF4-FFF2-40B4-BE49-F238E27FC236}">
                  <a16:creationId xmlns:a16="http://schemas.microsoft.com/office/drawing/2014/main" id="{69DEA571-6B64-40E5-A5C1-8CB91CA7E341}"/>
                </a:ext>
              </a:extLst>
            </p:cNvPr>
            <p:cNvGrpSpPr/>
            <p:nvPr/>
          </p:nvGrpSpPr>
          <p:grpSpPr>
            <a:xfrm>
              <a:off x="5911155" y="845821"/>
              <a:ext cx="4050890" cy="2337127"/>
              <a:chOff x="6096000" y="599768"/>
              <a:chExt cx="4503174" cy="2554420"/>
            </a:xfrm>
          </p:grpSpPr>
          <p:sp>
            <p:nvSpPr>
              <p:cNvPr id="11" name="Rechthoek 10">
                <a:extLst>
                  <a:ext uri="{FF2B5EF4-FFF2-40B4-BE49-F238E27FC236}">
                    <a16:creationId xmlns:a16="http://schemas.microsoft.com/office/drawing/2014/main" id="{EE4FBABF-EB0E-4D5D-8BC9-10EB1B177ACE}"/>
                  </a:ext>
                </a:extLst>
              </p:cNvPr>
              <p:cNvSpPr/>
              <p:nvPr/>
            </p:nvSpPr>
            <p:spPr>
              <a:xfrm>
                <a:off x="6096000" y="1280160"/>
                <a:ext cx="1693114" cy="495546"/>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200" dirty="0"/>
                  <a:t>Parallelle colageenvezels</a:t>
                </a:r>
              </a:p>
            </p:txBody>
          </p:sp>
          <p:sp>
            <p:nvSpPr>
              <p:cNvPr id="14" name="Rechthoek 13">
                <a:extLst>
                  <a:ext uri="{FF2B5EF4-FFF2-40B4-BE49-F238E27FC236}">
                    <a16:creationId xmlns:a16="http://schemas.microsoft.com/office/drawing/2014/main" id="{305CC43C-8E5B-4821-9B99-2CDDE3151856}"/>
                  </a:ext>
                </a:extLst>
              </p:cNvPr>
              <p:cNvSpPr/>
              <p:nvPr/>
            </p:nvSpPr>
            <p:spPr>
              <a:xfrm>
                <a:off x="8906060" y="2658642"/>
                <a:ext cx="1693114" cy="495546"/>
              </a:xfrm>
              <a:prstGeom prst="rect">
                <a:avLst/>
              </a:prstGeom>
              <a:solidFill>
                <a:srgbClr val="559BD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200" dirty="0" err="1">
                    <a:solidFill>
                      <a:schemeClr val="bg1"/>
                    </a:solidFill>
                  </a:rPr>
                  <a:t>aponeurose</a:t>
                </a:r>
                <a:endParaRPr lang="nl-NL" sz="1200" dirty="0">
                  <a:solidFill>
                    <a:schemeClr val="bg1"/>
                  </a:solidFill>
                </a:endParaRPr>
              </a:p>
            </p:txBody>
          </p:sp>
          <p:sp>
            <p:nvSpPr>
              <p:cNvPr id="15" name="Rechthoek 14">
                <a:extLst>
                  <a:ext uri="{FF2B5EF4-FFF2-40B4-BE49-F238E27FC236}">
                    <a16:creationId xmlns:a16="http://schemas.microsoft.com/office/drawing/2014/main" id="{1BFD835F-35A9-4E88-B4F7-57CFBD2BB36F}"/>
                  </a:ext>
                </a:extLst>
              </p:cNvPr>
              <p:cNvSpPr/>
              <p:nvPr/>
            </p:nvSpPr>
            <p:spPr>
              <a:xfrm>
                <a:off x="8906060" y="1602658"/>
                <a:ext cx="1693114" cy="495546"/>
              </a:xfrm>
              <a:prstGeom prst="rect">
                <a:avLst/>
              </a:prstGeom>
              <a:solidFill>
                <a:srgbClr val="559BD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200" dirty="0">
                    <a:solidFill>
                      <a:schemeClr val="bg1"/>
                    </a:solidFill>
                  </a:rPr>
                  <a:t>pezen</a:t>
                </a:r>
              </a:p>
            </p:txBody>
          </p:sp>
          <p:sp>
            <p:nvSpPr>
              <p:cNvPr id="16" name="Rechthoek 15">
                <a:extLst>
                  <a:ext uri="{FF2B5EF4-FFF2-40B4-BE49-F238E27FC236}">
                    <a16:creationId xmlns:a16="http://schemas.microsoft.com/office/drawing/2014/main" id="{BD405230-9E17-41A6-B658-70EDE696CC2F}"/>
                  </a:ext>
                </a:extLst>
              </p:cNvPr>
              <p:cNvSpPr/>
              <p:nvPr/>
            </p:nvSpPr>
            <p:spPr>
              <a:xfrm>
                <a:off x="8906060" y="599768"/>
                <a:ext cx="1693114" cy="495546"/>
              </a:xfrm>
              <a:prstGeom prst="rect">
                <a:avLst/>
              </a:prstGeom>
              <a:solidFill>
                <a:srgbClr val="559BD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200" dirty="0">
                    <a:solidFill>
                      <a:schemeClr val="bg1"/>
                    </a:solidFill>
                  </a:rPr>
                  <a:t>Banden/ligamenten</a:t>
                </a:r>
              </a:p>
            </p:txBody>
          </p:sp>
          <p:cxnSp>
            <p:nvCxnSpPr>
              <p:cNvPr id="25" name="Rechte verbindingslijn met pijl 24">
                <a:extLst>
                  <a:ext uri="{FF2B5EF4-FFF2-40B4-BE49-F238E27FC236}">
                    <a16:creationId xmlns:a16="http://schemas.microsoft.com/office/drawing/2014/main" id="{D93E4588-4261-4990-BF01-400E75B60DDB}"/>
                  </a:ext>
                </a:extLst>
              </p:cNvPr>
              <p:cNvCxnSpPr>
                <a:cxnSpLocks/>
                <a:stCxn id="11" idx="3"/>
                <a:endCxn id="16" idx="1"/>
              </p:cNvCxnSpPr>
              <p:nvPr/>
            </p:nvCxnSpPr>
            <p:spPr>
              <a:xfrm flipV="1">
                <a:off x="7789114" y="847541"/>
                <a:ext cx="1116946" cy="680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a:extLst>
                  <a:ext uri="{FF2B5EF4-FFF2-40B4-BE49-F238E27FC236}">
                    <a16:creationId xmlns:a16="http://schemas.microsoft.com/office/drawing/2014/main" id="{CCDC0303-71F4-4AFA-9238-0164D655CD18}"/>
                  </a:ext>
                </a:extLst>
              </p:cNvPr>
              <p:cNvCxnSpPr>
                <a:cxnSpLocks/>
                <a:stCxn id="11" idx="3"/>
                <a:endCxn id="15" idx="1"/>
              </p:cNvCxnSpPr>
              <p:nvPr/>
            </p:nvCxnSpPr>
            <p:spPr>
              <a:xfrm>
                <a:off x="7789114" y="1527933"/>
                <a:ext cx="1116946" cy="322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a:extLst>
                  <a:ext uri="{FF2B5EF4-FFF2-40B4-BE49-F238E27FC236}">
                    <a16:creationId xmlns:a16="http://schemas.microsoft.com/office/drawing/2014/main" id="{A82F75FF-5A5F-4CC1-8C3F-37A697762224}"/>
                  </a:ext>
                </a:extLst>
              </p:cNvPr>
              <p:cNvCxnSpPr>
                <a:cxnSpLocks/>
                <a:stCxn id="11" idx="3"/>
                <a:endCxn id="14" idx="1"/>
              </p:cNvCxnSpPr>
              <p:nvPr/>
            </p:nvCxnSpPr>
            <p:spPr>
              <a:xfrm>
                <a:off x="7789114" y="1527933"/>
                <a:ext cx="1116946" cy="1378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13" name="Groep 112">
              <a:extLst>
                <a:ext uri="{FF2B5EF4-FFF2-40B4-BE49-F238E27FC236}">
                  <a16:creationId xmlns:a16="http://schemas.microsoft.com/office/drawing/2014/main" id="{AAE7156F-EE53-4DE5-98C8-18DF8547D2E0}"/>
                </a:ext>
              </a:extLst>
            </p:cNvPr>
            <p:cNvGrpSpPr/>
            <p:nvPr/>
          </p:nvGrpSpPr>
          <p:grpSpPr>
            <a:xfrm>
              <a:off x="5911155" y="4421812"/>
              <a:ext cx="4005660" cy="1548335"/>
              <a:chOff x="6096000" y="3875877"/>
              <a:chExt cx="4503174" cy="1747192"/>
            </a:xfrm>
          </p:grpSpPr>
          <p:sp>
            <p:nvSpPr>
              <p:cNvPr id="10" name="Rechthoek 9">
                <a:extLst>
                  <a:ext uri="{FF2B5EF4-FFF2-40B4-BE49-F238E27FC236}">
                    <a16:creationId xmlns:a16="http://schemas.microsoft.com/office/drawing/2014/main" id="{872BE750-93F6-433E-BDDF-8FD2171669DB}"/>
                  </a:ext>
                </a:extLst>
              </p:cNvPr>
              <p:cNvSpPr/>
              <p:nvPr/>
            </p:nvSpPr>
            <p:spPr>
              <a:xfrm>
                <a:off x="6096000" y="3875877"/>
                <a:ext cx="1693114" cy="495546"/>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200" dirty="0"/>
                  <a:t>Meerdere lagen</a:t>
                </a:r>
              </a:p>
            </p:txBody>
          </p:sp>
          <p:sp>
            <p:nvSpPr>
              <p:cNvPr id="12" name="Rechthoek 11">
                <a:extLst>
                  <a:ext uri="{FF2B5EF4-FFF2-40B4-BE49-F238E27FC236}">
                    <a16:creationId xmlns:a16="http://schemas.microsoft.com/office/drawing/2014/main" id="{10F7C93C-BA03-408C-9948-9E51C563D078}"/>
                  </a:ext>
                </a:extLst>
              </p:cNvPr>
              <p:cNvSpPr/>
              <p:nvPr/>
            </p:nvSpPr>
            <p:spPr>
              <a:xfrm>
                <a:off x="8906060" y="4264251"/>
                <a:ext cx="1693114" cy="495546"/>
              </a:xfrm>
              <a:prstGeom prst="rect">
                <a:avLst/>
              </a:prstGeom>
              <a:solidFill>
                <a:srgbClr val="A9C9B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nl-NL" sz="1200" dirty="0" err="1">
                    <a:solidFill>
                      <a:schemeClr val="bg1"/>
                    </a:solidFill>
                  </a:rPr>
                  <a:t>Aponeurotic</a:t>
                </a:r>
                <a:r>
                  <a:rPr lang="nl-NL" dirty="0">
                    <a:solidFill>
                      <a:schemeClr val="bg1"/>
                    </a:solidFill>
                  </a:rPr>
                  <a:t> </a:t>
                </a:r>
                <a:r>
                  <a:rPr lang="nl-NL" sz="1200" dirty="0">
                    <a:solidFill>
                      <a:schemeClr val="bg1"/>
                    </a:solidFill>
                  </a:rPr>
                  <a:t>fascia</a:t>
                </a:r>
              </a:p>
            </p:txBody>
          </p:sp>
          <p:sp>
            <p:nvSpPr>
              <p:cNvPr id="13" name="Rechthoek 12">
                <a:extLst>
                  <a:ext uri="{FF2B5EF4-FFF2-40B4-BE49-F238E27FC236}">
                    <a16:creationId xmlns:a16="http://schemas.microsoft.com/office/drawing/2014/main" id="{C80E1FC3-E225-4768-88B8-25527CE2265E}"/>
                  </a:ext>
                </a:extLst>
              </p:cNvPr>
              <p:cNvSpPr/>
              <p:nvPr/>
            </p:nvSpPr>
            <p:spPr>
              <a:xfrm>
                <a:off x="8906060" y="5127523"/>
                <a:ext cx="1693114" cy="495546"/>
              </a:xfrm>
              <a:prstGeom prst="rect">
                <a:avLst/>
              </a:prstGeom>
              <a:solidFill>
                <a:srgbClr val="A9C9B5"/>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nl-NL" sz="1200" dirty="0" err="1">
                    <a:solidFill>
                      <a:schemeClr val="bg1"/>
                    </a:solidFill>
                  </a:rPr>
                  <a:t>Epimysial</a:t>
                </a:r>
                <a:r>
                  <a:rPr lang="nl-NL" sz="1200" dirty="0">
                    <a:solidFill>
                      <a:schemeClr val="bg1"/>
                    </a:solidFill>
                  </a:rPr>
                  <a:t> fascia</a:t>
                </a:r>
              </a:p>
            </p:txBody>
          </p:sp>
          <p:cxnSp>
            <p:nvCxnSpPr>
              <p:cNvPr id="73" name="Rechte verbindingslijn met pijl 72">
                <a:extLst>
                  <a:ext uri="{FF2B5EF4-FFF2-40B4-BE49-F238E27FC236}">
                    <a16:creationId xmlns:a16="http://schemas.microsoft.com/office/drawing/2014/main" id="{FA4E8968-6B0B-4BB1-8CCA-56F1C49C0A50}"/>
                  </a:ext>
                </a:extLst>
              </p:cNvPr>
              <p:cNvCxnSpPr>
                <a:cxnSpLocks/>
                <a:stCxn id="10" idx="3"/>
                <a:endCxn id="12" idx="1"/>
              </p:cNvCxnSpPr>
              <p:nvPr/>
            </p:nvCxnSpPr>
            <p:spPr>
              <a:xfrm>
                <a:off x="7789114" y="4123650"/>
                <a:ext cx="1116946" cy="388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Rechte verbindingslijn met pijl 73">
                <a:extLst>
                  <a:ext uri="{FF2B5EF4-FFF2-40B4-BE49-F238E27FC236}">
                    <a16:creationId xmlns:a16="http://schemas.microsoft.com/office/drawing/2014/main" id="{207EE0A3-AA9F-485F-A41C-7B02E30B5807}"/>
                  </a:ext>
                </a:extLst>
              </p:cNvPr>
              <p:cNvCxnSpPr>
                <a:cxnSpLocks/>
                <a:stCxn id="10" idx="3"/>
                <a:endCxn id="13" idx="1"/>
              </p:cNvCxnSpPr>
              <p:nvPr/>
            </p:nvCxnSpPr>
            <p:spPr>
              <a:xfrm>
                <a:off x="7789114" y="4123650"/>
                <a:ext cx="1116946" cy="1251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5" name="Tekstvak 4">
            <a:extLst>
              <a:ext uri="{FF2B5EF4-FFF2-40B4-BE49-F238E27FC236}">
                <a16:creationId xmlns:a16="http://schemas.microsoft.com/office/drawing/2014/main" id="{C498277F-73BA-4EE6-8417-5F17E0C79986}"/>
              </a:ext>
            </a:extLst>
          </p:cNvPr>
          <p:cNvSpPr txBox="1"/>
          <p:nvPr/>
        </p:nvSpPr>
        <p:spPr>
          <a:xfrm>
            <a:off x="3960506" y="330929"/>
            <a:ext cx="4711545" cy="369332"/>
          </a:xfrm>
          <a:prstGeom prst="rect">
            <a:avLst/>
          </a:prstGeom>
          <a:noFill/>
        </p:spPr>
        <p:txBody>
          <a:bodyPr wrap="square" rtlCol="0">
            <a:spAutoFit/>
          </a:bodyPr>
          <a:lstStyle/>
          <a:p>
            <a:pPr algn="ctr"/>
            <a:r>
              <a:rPr lang="nl-NL" dirty="0"/>
              <a:t>De plaats van </a:t>
            </a:r>
            <a:r>
              <a:rPr lang="nl-NL" dirty="0" err="1"/>
              <a:t>Myofascia</a:t>
            </a:r>
            <a:r>
              <a:rPr lang="nl-NL" dirty="0"/>
              <a:t> in </a:t>
            </a:r>
            <a:r>
              <a:rPr lang="nl-NL" dirty="0" err="1"/>
              <a:t>Connective</a:t>
            </a:r>
            <a:r>
              <a:rPr lang="nl-NL" dirty="0"/>
              <a:t> Tissue</a:t>
            </a:r>
          </a:p>
        </p:txBody>
      </p:sp>
    </p:spTree>
    <p:extLst>
      <p:ext uri="{BB962C8B-B14F-4D97-AF65-F5344CB8AC3E}">
        <p14:creationId xmlns:p14="http://schemas.microsoft.com/office/powerpoint/2010/main" val="397416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2" name="Groep 351">
            <a:extLst>
              <a:ext uri="{FF2B5EF4-FFF2-40B4-BE49-F238E27FC236}">
                <a16:creationId xmlns:a16="http://schemas.microsoft.com/office/drawing/2014/main" id="{19D39EF8-8A19-44A2-9F08-6446E4EBAF33}"/>
              </a:ext>
            </a:extLst>
          </p:cNvPr>
          <p:cNvGrpSpPr/>
          <p:nvPr/>
        </p:nvGrpSpPr>
        <p:grpSpPr>
          <a:xfrm>
            <a:off x="1637020" y="381743"/>
            <a:ext cx="9027482" cy="5505218"/>
            <a:chOff x="2735129" y="562478"/>
            <a:chExt cx="6803686" cy="5324818"/>
          </a:xfrm>
        </p:grpSpPr>
        <p:cxnSp>
          <p:nvCxnSpPr>
            <p:cNvPr id="56" name="Rechte verbindingslijn met pijl 55">
              <a:extLst>
                <a:ext uri="{FF2B5EF4-FFF2-40B4-BE49-F238E27FC236}">
                  <a16:creationId xmlns:a16="http://schemas.microsoft.com/office/drawing/2014/main" id="{C08EABA2-2A2D-487C-817F-D836B89574A6}"/>
                </a:ext>
              </a:extLst>
            </p:cNvPr>
            <p:cNvCxnSpPr>
              <a:cxnSpLocks/>
              <a:stCxn id="44" idx="2"/>
              <a:endCxn id="65" idx="0"/>
            </p:cNvCxnSpPr>
            <p:nvPr/>
          </p:nvCxnSpPr>
          <p:spPr>
            <a:xfrm>
              <a:off x="3770439" y="2504029"/>
              <a:ext cx="0" cy="804391"/>
            </a:xfrm>
            <a:prstGeom prst="straightConnector1">
              <a:avLst/>
            </a:prstGeom>
            <a:ln>
              <a:solidFill>
                <a:schemeClr val="accent4">
                  <a:lumMod val="20000"/>
                  <a:lumOff val="80000"/>
                </a:schemeClr>
              </a:solidFill>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59" name="Rechte verbindingslijn met pijl 58">
              <a:extLst>
                <a:ext uri="{FF2B5EF4-FFF2-40B4-BE49-F238E27FC236}">
                  <a16:creationId xmlns:a16="http://schemas.microsoft.com/office/drawing/2014/main" id="{748D1F14-CACD-4E94-A0F2-F2D47F83C220}"/>
                </a:ext>
              </a:extLst>
            </p:cNvPr>
            <p:cNvCxnSpPr>
              <a:cxnSpLocks/>
              <a:stCxn id="4" idx="2"/>
              <a:endCxn id="63" idx="0"/>
            </p:cNvCxnSpPr>
            <p:nvPr/>
          </p:nvCxnSpPr>
          <p:spPr>
            <a:xfrm flipH="1">
              <a:off x="8461239" y="2504029"/>
              <a:ext cx="4734" cy="799216"/>
            </a:xfrm>
            <a:prstGeom prst="straightConnector1">
              <a:avLst/>
            </a:prstGeom>
            <a:ln>
              <a:solidFill>
                <a:schemeClr val="accent4">
                  <a:lumMod val="20000"/>
                  <a:lumOff val="80000"/>
                </a:schemeClr>
              </a:solidFill>
              <a:tailEnd type="triangle"/>
            </a:ln>
          </p:spPr>
          <p:style>
            <a:lnRef idx="2">
              <a:schemeClr val="accent5">
                <a:shade val="50000"/>
              </a:schemeClr>
            </a:lnRef>
            <a:fillRef idx="1">
              <a:schemeClr val="accent5"/>
            </a:fillRef>
            <a:effectRef idx="0">
              <a:schemeClr val="accent5"/>
            </a:effectRef>
            <a:fontRef idx="minor">
              <a:schemeClr val="lt1"/>
            </a:fontRef>
          </p:style>
        </p:cxnSp>
        <p:grpSp>
          <p:nvGrpSpPr>
            <p:cNvPr id="348" name="Groep 347">
              <a:extLst>
                <a:ext uri="{FF2B5EF4-FFF2-40B4-BE49-F238E27FC236}">
                  <a16:creationId xmlns:a16="http://schemas.microsoft.com/office/drawing/2014/main" id="{D66F269C-8F01-402B-83F0-FF4B8DC553EE}"/>
                </a:ext>
              </a:extLst>
            </p:cNvPr>
            <p:cNvGrpSpPr/>
            <p:nvPr/>
          </p:nvGrpSpPr>
          <p:grpSpPr>
            <a:xfrm>
              <a:off x="2735129" y="562478"/>
              <a:ext cx="6803686" cy="5324818"/>
              <a:chOff x="2735129" y="562478"/>
              <a:chExt cx="6803686" cy="5324818"/>
            </a:xfrm>
          </p:grpSpPr>
          <p:sp>
            <p:nvSpPr>
              <p:cNvPr id="4" name="Rechthoek 3">
                <a:extLst>
                  <a:ext uri="{FF2B5EF4-FFF2-40B4-BE49-F238E27FC236}">
                    <a16:creationId xmlns:a16="http://schemas.microsoft.com/office/drawing/2014/main" id="{82B3D413-DA96-4ABB-87B3-80B0C2E09CF4}"/>
                  </a:ext>
                </a:extLst>
              </p:cNvPr>
              <p:cNvSpPr/>
              <p:nvPr/>
            </p:nvSpPr>
            <p:spPr>
              <a:xfrm>
                <a:off x="7393130" y="2171357"/>
                <a:ext cx="2145685" cy="332672"/>
              </a:xfrm>
              <a:prstGeom prst="rect">
                <a:avLst/>
              </a:prstGeom>
              <a:solidFill>
                <a:srgbClr val="669DCA"/>
              </a:solidFill>
              <a:ln>
                <a:solidFill>
                  <a:srgbClr val="559BD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000" dirty="0"/>
                  <a:t>Zorgt ervoor dat de aanhechtingen dichter bij elkaar komen</a:t>
                </a:r>
              </a:p>
            </p:txBody>
          </p:sp>
          <p:sp>
            <p:nvSpPr>
              <p:cNvPr id="7" name="Rechthoek 6">
                <a:extLst>
                  <a:ext uri="{FF2B5EF4-FFF2-40B4-BE49-F238E27FC236}">
                    <a16:creationId xmlns:a16="http://schemas.microsoft.com/office/drawing/2014/main" id="{43ED641E-DC96-4AE0-8AE4-31283675229D}"/>
                  </a:ext>
                </a:extLst>
              </p:cNvPr>
              <p:cNvSpPr/>
              <p:nvPr/>
            </p:nvSpPr>
            <p:spPr>
              <a:xfrm>
                <a:off x="7804661" y="580904"/>
                <a:ext cx="1322624" cy="261313"/>
              </a:xfrm>
              <a:prstGeom prst="rect">
                <a:avLst/>
              </a:prstGeom>
              <a:solidFill>
                <a:srgbClr val="669DCA"/>
              </a:solidFill>
              <a:ln>
                <a:solidFill>
                  <a:srgbClr val="559BD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000" dirty="0"/>
                  <a:t>spierverkorting</a:t>
                </a:r>
              </a:p>
            </p:txBody>
          </p:sp>
          <p:cxnSp>
            <p:nvCxnSpPr>
              <p:cNvPr id="22" name="Rechte verbindingslijn met pijl 21">
                <a:extLst>
                  <a:ext uri="{FF2B5EF4-FFF2-40B4-BE49-F238E27FC236}">
                    <a16:creationId xmlns:a16="http://schemas.microsoft.com/office/drawing/2014/main" id="{5E0F8CC9-2A1F-4901-9084-4C486B506EA0}"/>
                  </a:ext>
                </a:extLst>
              </p:cNvPr>
              <p:cNvCxnSpPr>
                <a:cxnSpLocks/>
                <a:stCxn id="7" idx="2"/>
                <a:endCxn id="4" idx="0"/>
              </p:cNvCxnSpPr>
              <p:nvPr/>
            </p:nvCxnSpPr>
            <p:spPr>
              <a:xfrm>
                <a:off x="8465973" y="842217"/>
                <a:ext cx="0" cy="1329140"/>
              </a:xfrm>
              <a:prstGeom prst="straightConnector1">
                <a:avLst/>
              </a:prstGeom>
              <a:ln>
                <a:solidFill>
                  <a:schemeClr val="accent4">
                    <a:lumMod val="20000"/>
                    <a:lumOff val="80000"/>
                  </a:schemeClr>
                </a:solidFill>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42" name="Rechte verbindingslijn met pijl 41">
                <a:extLst>
                  <a:ext uri="{FF2B5EF4-FFF2-40B4-BE49-F238E27FC236}">
                    <a16:creationId xmlns:a16="http://schemas.microsoft.com/office/drawing/2014/main" id="{B4FB67E3-2B26-4330-B041-9B5121C21381}"/>
                  </a:ext>
                </a:extLst>
              </p:cNvPr>
              <p:cNvCxnSpPr>
                <a:cxnSpLocks/>
                <a:stCxn id="43" idx="2"/>
                <a:endCxn id="44" idx="0"/>
              </p:cNvCxnSpPr>
              <p:nvPr/>
            </p:nvCxnSpPr>
            <p:spPr>
              <a:xfrm>
                <a:off x="3770439" y="842217"/>
                <a:ext cx="0" cy="1329140"/>
              </a:xfrm>
              <a:prstGeom prst="straightConnector1">
                <a:avLst/>
              </a:prstGeom>
              <a:ln>
                <a:solidFill>
                  <a:schemeClr val="accent4">
                    <a:lumMod val="20000"/>
                    <a:lumOff val="80000"/>
                  </a:schemeClr>
                </a:solidFill>
                <a:tailEnd type="triangle"/>
              </a:ln>
            </p:spPr>
            <p:style>
              <a:lnRef idx="2">
                <a:schemeClr val="accent5">
                  <a:shade val="50000"/>
                </a:schemeClr>
              </a:lnRef>
              <a:fillRef idx="1">
                <a:schemeClr val="accent5"/>
              </a:fillRef>
              <a:effectRef idx="0">
                <a:schemeClr val="accent5"/>
              </a:effectRef>
              <a:fontRef idx="minor">
                <a:schemeClr val="lt1"/>
              </a:fontRef>
            </p:style>
          </p:cxnSp>
          <p:sp>
            <p:nvSpPr>
              <p:cNvPr id="43" name="Rechthoek 42">
                <a:extLst>
                  <a:ext uri="{FF2B5EF4-FFF2-40B4-BE49-F238E27FC236}">
                    <a16:creationId xmlns:a16="http://schemas.microsoft.com/office/drawing/2014/main" id="{0619A6BA-A57B-46AE-8130-B21EF05244F3}"/>
                  </a:ext>
                </a:extLst>
              </p:cNvPr>
              <p:cNvSpPr/>
              <p:nvPr/>
            </p:nvSpPr>
            <p:spPr>
              <a:xfrm>
                <a:off x="3109126" y="580904"/>
                <a:ext cx="1322625" cy="261313"/>
              </a:xfrm>
              <a:prstGeom prst="rect">
                <a:avLst/>
              </a:prstGeom>
              <a:solidFill>
                <a:srgbClr val="669DCA"/>
              </a:solidFill>
              <a:ln>
                <a:solidFill>
                  <a:srgbClr val="559BD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000" dirty="0"/>
                  <a:t>spierzwakte</a:t>
                </a:r>
              </a:p>
            </p:txBody>
          </p:sp>
          <p:sp>
            <p:nvSpPr>
              <p:cNvPr id="44" name="Rechthoek 43">
                <a:extLst>
                  <a:ext uri="{FF2B5EF4-FFF2-40B4-BE49-F238E27FC236}">
                    <a16:creationId xmlns:a16="http://schemas.microsoft.com/office/drawing/2014/main" id="{A0B8E343-F98A-411A-92F0-4DD7B48F319D}"/>
                  </a:ext>
                </a:extLst>
              </p:cNvPr>
              <p:cNvSpPr/>
              <p:nvPr/>
            </p:nvSpPr>
            <p:spPr>
              <a:xfrm>
                <a:off x="2749333" y="2171357"/>
                <a:ext cx="2042212" cy="332672"/>
              </a:xfrm>
              <a:prstGeom prst="rect">
                <a:avLst/>
              </a:prstGeom>
              <a:solidFill>
                <a:srgbClr val="669DCA"/>
              </a:solidFill>
              <a:ln>
                <a:solidFill>
                  <a:srgbClr val="559BD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000" dirty="0"/>
                  <a:t>Zorgt ervoor dat de aanhechtingen verder uit elkaar gaan</a:t>
                </a:r>
              </a:p>
            </p:txBody>
          </p:sp>
          <p:cxnSp>
            <p:nvCxnSpPr>
              <p:cNvPr id="54" name="Rechte verbindingslijn met pijl 53">
                <a:extLst>
                  <a:ext uri="{FF2B5EF4-FFF2-40B4-BE49-F238E27FC236}">
                    <a16:creationId xmlns:a16="http://schemas.microsoft.com/office/drawing/2014/main" id="{8EC6B804-9107-40FC-B1DF-6265E9726E49}"/>
                  </a:ext>
                </a:extLst>
              </p:cNvPr>
              <p:cNvCxnSpPr>
                <a:cxnSpLocks/>
                <a:stCxn id="61" idx="2"/>
                <a:endCxn id="338" idx="0"/>
              </p:cNvCxnSpPr>
              <p:nvPr/>
            </p:nvCxnSpPr>
            <p:spPr>
              <a:xfrm flipH="1">
                <a:off x="6109905" y="5295328"/>
                <a:ext cx="1" cy="345804"/>
              </a:xfrm>
              <a:prstGeom prst="straightConnector1">
                <a:avLst/>
              </a:prstGeom>
              <a:ln>
                <a:solidFill>
                  <a:schemeClr val="accent4">
                    <a:lumMod val="20000"/>
                    <a:lumOff val="80000"/>
                  </a:schemeClr>
                </a:solidFill>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57" name="Rechte verbindingslijn met pijl 56">
                <a:extLst>
                  <a:ext uri="{FF2B5EF4-FFF2-40B4-BE49-F238E27FC236}">
                    <a16:creationId xmlns:a16="http://schemas.microsoft.com/office/drawing/2014/main" id="{F8591D2F-A0FF-4B04-AAAC-5767E4130023}"/>
                  </a:ext>
                </a:extLst>
              </p:cNvPr>
              <p:cNvCxnSpPr>
                <a:cxnSpLocks/>
                <a:stCxn id="7" idx="2"/>
                <a:endCxn id="64" idx="3"/>
              </p:cNvCxnSpPr>
              <p:nvPr/>
            </p:nvCxnSpPr>
            <p:spPr>
              <a:xfrm flipH="1">
                <a:off x="6760251" y="842217"/>
                <a:ext cx="1705722" cy="1155023"/>
              </a:xfrm>
              <a:prstGeom prst="straightConnector1">
                <a:avLst/>
              </a:prstGeom>
              <a:ln>
                <a:solidFill>
                  <a:schemeClr val="accent4">
                    <a:lumMod val="20000"/>
                    <a:lumOff val="80000"/>
                  </a:schemeClr>
                </a:solidFill>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58" name="Rechte verbindingslijn met pijl 57">
                <a:extLst>
                  <a:ext uri="{FF2B5EF4-FFF2-40B4-BE49-F238E27FC236}">
                    <a16:creationId xmlns:a16="http://schemas.microsoft.com/office/drawing/2014/main" id="{8F429234-3044-400E-A982-8E18084510D9}"/>
                  </a:ext>
                </a:extLst>
              </p:cNvPr>
              <p:cNvCxnSpPr>
                <a:cxnSpLocks/>
                <a:stCxn id="43" idx="2"/>
                <a:endCxn id="64" idx="1"/>
              </p:cNvCxnSpPr>
              <p:nvPr/>
            </p:nvCxnSpPr>
            <p:spPr>
              <a:xfrm>
                <a:off x="3770439" y="842217"/>
                <a:ext cx="1689120" cy="1155023"/>
              </a:xfrm>
              <a:prstGeom prst="straightConnector1">
                <a:avLst/>
              </a:prstGeom>
              <a:ln>
                <a:solidFill>
                  <a:schemeClr val="accent4">
                    <a:lumMod val="20000"/>
                    <a:lumOff val="80000"/>
                  </a:schemeClr>
                </a:solidFill>
                <a:tailEnd type="triangle"/>
              </a:ln>
            </p:spPr>
            <p:style>
              <a:lnRef idx="2">
                <a:schemeClr val="accent5">
                  <a:shade val="50000"/>
                </a:schemeClr>
              </a:lnRef>
              <a:fillRef idx="1">
                <a:schemeClr val="accent5"/>
              </a:fillRef>
              <a:effectRef idx="0">
                <a:schemeClr val="accent5"/>
              </a:effectRef>
              <a:fontRef idx="minor">
                <a:schemeClr val="lt1"/>
              </a:fontRef>
            </p:style>
          </p:cxnSp>
          <p:sp>
            <p:nvSpPr>
              <p:cNvPr id="61" name="Rechthoek 60">
                <a:extLst>
                  <a:ext uri="{FF2B5EF4-FFF2-40B4-BE49-F238E27FC236}">
                    <a16:creationId xmlns:a16="http://schemas.microsoft.com/office/drawing/2014/main" id="{C6C372AF-F7AB-467D-8D29-2ACF8C73C3C2}"/>
                  </a:ext>
                </a:extLst>
              </p:cNvPr>
              <p:cNvSpPr/>
              <p:nvPr/>
            </p:nvSpPr>
            <p:spPr>
              <a:xfrm>
                <a:off x="5463031" y="5112147"/>
                <a:ext cx="1293749" cy="183181"/>
              </a:xfrm>
              <a:prstGeom prst="rect">
                <a:avLst/>
              </a:prstGeom>
              <a:solidFill>
                <a:srgbClr val="669DCA"/>
              </a:solidFill>
              <a:ln>
                <a:solidFill>
                  <a:srgbClr val="559BD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000" dirty="0"/>
                  <a:t>pijn</a:t>
                </a:r>
              </a:p>
            </p:txBody>
          </p:sp>
          <p:sp>
            <p:nvSpPr>
              <p:cNvPr id="62" name="Rechthoek 61">
                <a:extLst>
                  <a:ext uri="{FF2B5EF4-FFF2-40B4-BE49-F238E27FC236}">
                    <a16:creationId xmlns:a16="http://schemas.microsoft.com/office/drawing/2014/main" id="{1C2C0765-816A-41A4-8705-A413D46B7EE6}"/>
                  </a:ext>
                </a:extLst>
              </p:cNvPr>
              <p:cNvSpPr/>
              <p:nvPr/>
            </p:nvSpPr>
            <p:spPr>
              <a:xfrm>
                <a:off x="5467761" y="4643319"/>
                <a:ext cx="1289019" cy="194441"/>
              </a:xfrm>
              <a:prstGeom prst="rect">
                <a:avLst/>
              </a:prstGeom>
              <a:solidFill>
                <a:srgbClr val="669DCA"/>
              </a:solidFill>
              <a:ln>
                <a:solidFill>
                  <a:srgbClr val="559BD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000" dirty="0"/>
                  <a:t>spierdisfunctie</a:t>
                </a:r>
              </a:p>
            </p:txBody>
          </p:sp>
          <p:sp>
            <p:nvSpPr>
              <p:cNvPr id="63" name="Rechthoek 62">
                <a:extLst>
                  <a:ext uri="{FF2B5EF4-FFF2-40B4-BE49-F238E27FC236}">
                    <a16:creationId xmlns:a16="http://schemas.microsoft.com/office/drawing/2014/main" id="{0C4E6D9B-82C1-4B42-A042-B6F9E4D60540}"/>
                  </a:ext>
                </a:extLst>
              </p:cNvPr>
              <p:cNvSpPr/>
              <p:nvPr/>
            </p:nvSpPr>
            <p:spPr>
              <a:xfrm>
                <a:off x="7545976" y="3303245"/>
                <a:ext cx="1830525" cy="414402"/>
              </a:xfrm>
              <a:prstGeom prst="rect">
                <a:avLst/>
              </a:prstGeom>
              <a:solidFill>
                <a:srgbClr val="669DCA"/>
              </a:solidFill>
              <a:ln>
                <a:solidFill>
                  <a:srgbClr val="559BD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000" dirty="0"/>
                  <a:t>Terugkeer naar de juiste positie wordt zo tegengewerkt</a:t>
                </a:r>
              </a:p>
            </p:txBody>
          </p:sp>
          <p:sp>
            <p:nvSpPr>
              <p:cNvPr id="64" name="Rechthoek 63">
                <a:extLst>
                  <a:ext uri="{FF2B5EF4-FFF2-40B4-BE49-F238E27FC236}">
                    <a16:creationId xmlns:a16="http://schemas.microsoft.com/office/drawing/2014/main" id="{36109B09-B7CE-45E9-82C7-7AFE48591898}"/>
                  </a:ext>
                </a:extLst>
              </p:cNvPr>
              <p:cNvSpPr/>
              <p:nvPr/>
            </p:nvSpPr>
            <p:spPr>
              <a:xfrm>
                <a:off x="5459559" y="1919914"/>
                <a:ext cx="1300692" cy="154651"/>
              </a:xfrm>
              <a:prstGeom prst="rect">
                <a:avLst/>
              </a:prstGeom>
              <a:solidFill>
                <a:srgbClr val="669DCA"/>
              </a:solidFill>
              <a:ln>
                <a:solidFill>
                  <a:srgbClr val="559BD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000" dirty="0"/>
                  <a:t>bewegingsrestrictie</a:t>
                </a:r>
              </a:p>
            </p:txBody>
          </p:sp>
          <p:sp>
            <p:nvSpPr>
              <p:cNvPr id="65" name="Rechthoek 64">
                <a:extLst>
                  <a:ext uri="{FF2B5EF4-FFF2-40B4-BE49-F238E27FC236}">
                    <a16:creationId xmlns:a16="http://schemas.microsoft.com/office/drawing/2014/main" id="{03ABE3E4-94DE-4BE4-A9D5-03F91A7BAD96}"/>
                  </a:ext>
                </a:extLst>
              </p:cNvPr>
              <p:cNvSpPr/>
              <p:nvPr/>
            </p:nvSpPr>
            <p:spPr>
              <a:xfrm>
                <a:off x="2815499" y="3308420"/>
                <a:ext cx="1909880" cy="416121"/>
              </a:xfrm>
              <a:prstGeom prst="rect">
                <a:avLst/>
              </a:prstGeom>
              <a:solidFill>
                <a:srgbClr val="669DCA"/>
              </a:solidFill>
              <a:ln>
                <a:solidFill>
                  <a:srgbClr val="559BD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000" dirty="0"/>
                  <a:t>Geen kracht om terug te keren naar de juiste positie</a:t>
                </a:r>
              </a:p>
            </p:txBody>
          </p:sp>
          <p:cxnSp>
            <p:nvCxnSpPr>
              <p:cNvPr id="244" name="Verbindingslijn: gebogen 243">
                <a:extLst>
                  <a:ext uri="{FF2B5EF4-FFF2-40B4-BE49-F238E27FC236}">
                    <a16:creationId xmlns:a16="http://schemas.microsoft.com/office/drawing/2014/main" id="{35E0F3E5-6241-4664-B98D-AD7C58157924}"/>
                  </a:ext>
                </a:extLst>
              </p:cNvPr>
              <p:cNvCxnSpPr>
                <a:cxnSpLocks/>
                <a:stCxn id="62" idx="1"/>
                <a:endCxn id="44" idx="3"/>
              </p:cNvCxnSpPr>
              <p:nvPr/>
            </p:nvCxnSpPr>
            <p:spPr>
              <a:xfrm rot="10800000">
                <a:off x="4791545" y="2337694"/>
                <a:ext cx="676216" cy="2402847"/>
              </a:xfrm>
              <a:prstGeom prst="bentConnector3">
                <a:avLst>
                  <a:gd name="adj1" fmla="val 50000"/>
                </a:avLst>
              </a:prstGeom>
              <a:ln>
                <a:solidFill>
                  <a:schemeClr val="accent4">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255" name="Rechte verbindingslijn 254">
                <a:extLst>
                  <a:ext uri="{FF2B5EF4-FFF2-40B4-BE49-F238E27FC236}">
                    <a16:creationId xmlns:a16="http://schemas.microsoft.com/office/drawing/2014/main" id="{96BA8D59-1B13-4776-BA10-780FF52F7D74}"/>
                  </a:ext>
                </a:extLst>
              </p:cNvPr>
              <p:cNvCxnSpPr>
                <a:cxnSpLocks/>
                <a:stCxn id="65" idx="3"/>
              </p:cNvCxnSpPr>
              <p:nvPr/>
            </p:nvCxnSpPr>
            <p:spPr>
              <a:xfrm>
                <a:off x="4725379" y="3516481"/>
                <a:ext cx="404273" cy="0"/>
              </a:xfrm>
              <a:prstGeom prst="line">
                <a:avLst/>
              </a:prstGeom>
              <a:ln>
                <a:solidFill>
                  <a:schemeClr val="accent4">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256" name="Verbindingslijn: gebogen 255">
                <a:extLst>
                  <a:ext uri="{FF2B5EF4-FFF2-40B4-BE49-F238E27FC236}">
                    <a16:creationId xmlns:a16="http://schemas.microsoft.com/office/drawing/2014/main" id="{A3670DDC-E9D2-4A04-83DB-421D2BECD551}"/>
                  </a:ext>
                </a:extLst>
              </p:cNvPr>
              <p:cNvCxnSpPr>
                <a:cxnSpLocks/>
                <a:stCxn id="62" idx="3"/>
                <a:endCxn id="4" idx="1"/>
              </p:cNvCxnSpPr>
              <p:nvPr/>
            </p:nvCxnSpPr>
            <p:spPr>
              <a:xfrm flipV="1">
                <a:off x="6756780" y="2337693"/>
                <a:ext cx="636350" cy="2402847"/>
              </a:xfrm>
              <a:prstGeom prst="bentConnector3">
                <a:avLst>
                  <a:gd name="adj1" fmla="val 50000"/>
                </a:avLst>
              </a:prstGeom>
              <a:ln>
                <a:solidFill>
                  <a:schemeClr val="accent4">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279" name="Rechte verbindingslijn 278">
                <a:extLst>
                  <a:ext uri="{FF2B5EF4-FFF2-40B4-BE49-F238E27FC236}">
                    <a16:creationId xmlns:a16="http://schemas.microsoft.com/office/drawing/2014/main" id="{028163FE-69EB-4C91-9E3A-07B5A0E7C159}"/>
                  </a:ext>
                </a:extLst>
              </p:cNvPr>
              <p:cNvCxnSpPr>
                <a:cxnSpLocks/>
                <a:endCxn id="63" idx="1"/>
              </p:cNvCxnSpPr>
              <p:nvPr/>
            </p:nvCxnSpPr>
            <p:spPr>
              <a:xfrm>
                <a:off x="7074955" y="3510446"/>
                <a:ext cx="471021" cy="0"/>
              </a:xfrm>
              <a:prstGeom prst="line">
                <a:avLst/>
              </a:prstGeom>
              <a:ln>
                <a:solidFill>
                  <a:schemeClr val="accent4">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cxnSp>
          <p:cxnSp>
            <p:nvCxnSpPr>
              <p:cNvPr id="283" name="Rechte verbindingslijn met pijl 282">
                <a:extLst>
                  <a:ext uri="{FF2B5EF4-FFF2-40B4-BE49-F238E27FC236}">
                    <a16:creationId xmlns:a16="http://schemas.microsoft.com/office/drawing/2014/main" id="{96E46DFD-3501-404E-9DE7-CA58A8590352}"/>
                  </a:ext>
                </a:extLst>
              </p:cNvPr>
              <p:cNvCxnSpPr>
                <a:cxnSpLocks/>
                <a:stCxn id="62" idx="2"/>
                <a:endCxn id="61" idx="0"/>
              </p:cNvCxnSpPr>
              <p:nvPr/>
            </p:nvCxnSpPr>
            <p:spPr>
              <a:xfrm flipH="1">
                <a:off x="6109906" y="4837760"/>
                <a:ext cx="2365" cy="274387"/>
              </a:xfrm>
              <a:prstGeom prst="straightConnector1">
                <a:avLst/>
              </a:prstGeom>
              <a:ln>
                <a:solidFill>
                  <a:schemeClr val="accent4">
                    <a:lumMod val="20000"/>
                    <a:lumOff val="80000"/>
                  </a:schemeClr>
                </a:solidFill>
                <a:tailEnd type="triangle"/>
              </a:ln>
            </p:spPr>
            <p:style>
              <a:lnRef idx="2">
                <a:schemeClr val="accent5">
                  <a:shade val="50000"/>
                </a:schemeClr>
              </a:lnRef>
              <a:fillRef idx="1">
                <a:schemeClr val="accent5"/>
              </a:fillRef>
              <a:effectRef idx="0">
                <a:schemeClr val="accent5"/>
              </a:effectRef>
              <a:fontRef idx="minor">
                <a:schemeClr val="lt1"/>
              </a:fontRef>
            </p:style>
          </p:cxnSp>
          <p:sp>
            <p:nvSpPr>
              <p:cNvPr id="338" name="Rechthoek 337">
                <a:extLst>
                  <a:ext uri="{FF2B5EF4-FFF2-40B4-BE49-F238E27FC236}">
                    <a16:creationId xmlns:a16="http://schemas.microsoft.com/office/drawing/2014/main" id="{7C7B5A48-24BB-4714-8772-2BCEBA4B2B60}"/>
                  </a:ext>
                </a:extLst>
              </p:cNvPr>
              <p:cNvSpPr/>
              <p:nvPr/>
            </p:nvSpPr>
            <p:spPr>
              <a:xfrm>
                <a:off x="5397829" y="5641132"/>
                <a:ext cx="1424152" cy="246164"/>
              </a:xfrm>
              <a:prstGeom prst="rect">
                <a:avLst/>
              </a:prstGeom>
              <a:solidFill>
                <a:srgbClr val="669DCA"/>
              </a:solidFill>
              <a:ln>
                <a:solidFill>
                  <a:srgbClr val="559BD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000" dirty="0" err="1"/>
                  <a:t>myofasciale</a:t>
                </a:r>
                <a:r>
                  <a:rPr lang="nl-NL" sz="1000" dirty="0"/>
                  <a:t> disfunctie</a:t>
                </a:r>
              </a:p>
            </p:txBody>
          </p:sp>
          <p:sp>
            <p:nvSpPr>
              <p:cNvPr id="36" name="Rechthoek 35">
                <a:extLst>
                  <a:ext uri="{FF2B5EF4-FFF2-40B4-BE49-F238E27FC236}">
                    <a16:creationId xmlns:a16="http://schemas.microsoft.com/office/drawing/2014/main" id="{C1BE8418-D846-49C4-B078-C81B40B4EE23}"/>
                  </a:ext>
                </a:extLst>
              </p:cNvPr>
              <p:cNvSpPr/>
              <p:nvPr/>
            </p:nvSpPr>
            <p:spPr>
              <a:xfrm>
                <a:off x="7378926" y="2152931"/>
                <a:ext cx="2145685" cy="332672"/>
              </a:xfrm>
              <a:prstGeom prst="rect">
                <a:avLst/>
              </a:prstGeom>
              <a:solidFill>
                <a:srgbClr val="669DCA"/>
              </a:solidFill>
              <a:ln>
                <a:solidFill>
                  <a:srgbClr val="559BD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000" dirty="0"/>
                  <a:t>Zorgt ervoor dat de aanhechtingen dichter bij elkaar komen</a:t>
                </a:r>
              </a:p>
            </p:txBody>
          </p:sp>
          <p:sp>
            <p:nvSpPr>
              <p:cNvPr id="37" name="Rechthoek 36">
                <a:extLst>
                  <a:ext uri="{FF2B5EF4-FFF2-40B4-BE49-F238E27FC236}">
                    <a16:creationId xmlns:a16="http://schemas.microsoft.com/office/drawing/2014/main" id="{A385FBF1-2982-450A-AAD4-557A5D203CF3}"/>
                  </a:ext>
                </a:extLst>
              </p:cNvPr>
              <p:cNvSpPr/>
              <p:nvPr/>
            </p:nvSpPr>
            <p:spPr>
              <a:xfrm>
                <a:off x="7790457" y="562478"/>
                <a:ext cx="1322624" cy="261313"/>
              </a:xfrm>
              <a:prstGeom prst="rect">
                <a:avLst/>
              </a:prstGeom>
              <a:solidFill>
                <a:srgbClr val="669DCA"/>
              </a:solidFill>
              <a:ln>
                <a:solidFill>
                  <a:srgbClr val="559BD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000" dirty="0"/>
                  <a:t>spierverkorting</a:t>
                </a:r>
              </a:p>
            </p:txBody>
          </p:sp>
          <p:sp>
            <p:nvSpPr>
              <p:cNvPr id="38" name="Rechthoek 37">
                <a:extLst>
                  <a:ext uri="{FF2B5EF4-FFF2-40B4-BE49-F238E27FC236}">
                    <a16:creationId xmlns:a16="http://schemas.microsoft.com/office/drawing/2014/main" id="{8EFB9361-A117-478C-B746-62AFBE15941A}"/>
                  </a:ext>
                </a:extLst>
              </p:cNvPr>
              <p:cNvSpPr/>
              <p:nvPr/>
            </p:nvSpPr>
            <p:spPr>
              <a:xfrm>
                <a:off x="3094923" y="562478"/>
                <a:ext cx="1322625" cy="261313"/>
              </a:xfrm>
              <a:prstGeom prst="rect">
                <a:avLst/>
              </a:prstGeom>
              <a:solidFill>
                <a:srgbClr val="669DCA"/>
              </a:solidFill>
              <a:ln>
                <a:solidFill>
                  <a:srgbClr val="559BD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000" dirty="0"/>
                  <a:t>spierzwakte</a:t>
                </a:r>
              </a:p>
            </p:txBody>
          </p:sp>
          <p:sp>
            <p:nvSpPr>
              <p:cNvPr id="39" name="Rechthoek 38">
                <a:extLst>
                  <a:ext uri="{FF2B5EF4-FFF2-40B4-BE49-F238E27FC236}">
                    <a16:creationId xmlns:a16="http://schemas.microsoft.com/office/drawing/2014/main" id="{FDED6C55-0AA7-4E34-AD01-386E9C900343}"/>
                  </a:ext>
                </a:extLst>
              </p:cNvPr>
              <p:cNvSpPr/>
              <p:nvPr/>
            </p:nvSpPr>
            <p:spPr>
              <a:xfrm>
                <a:off x="2735129" y="2152931"/>
                <a:ext cx="2042212" cy="332672"/>
              </a:xfrm>
              <a:prstGeom prst="rect">
                <a:avLst/>
              </a:prstGeom>
              <a:solidFill>
                <a:srgbClr val="669DCA"/>
              </a:solidFill>
              <a:ln>
                <a:solidFill>
                  <a:srgbClr val="559BD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000" dirty="0"/>
                  <a:t>Zorgt ervoor dat de aanhechtingen verder uit elkaar gaan</a:t>
                </a:r>
              </a:p>
            </p:txBody>
          </p:sp>
          <p:sp>
            <p:nvSpPr>
              <p:cNvPr id="40" name="Rechthoek 39">
                <a:extLst>
                  <a:ext uri="{FF2B5EF4-FFF2-40B4-BE49-F238E27FC236}">
                    <a16:creationId xmlns:a16="http://schemas.microsoft.com/office/drawing/2014/main" id="{FCD61330-EC59-46C9-81FA-5A4ADB648D8D}"/>
                  </a:ext>
                </a:extLst>
              </p:cNvPr>
              <p:cNvSpPr/>
              <p:nvPr/>
            </p:nvSpPr>
            <p:spPr>
              <a:xfrm>
                <a:off x="5448827" y="5093722"/>
                <a:ext cx="1293749" cy="183181"/>
              </a:xfrm>
              <a:prstGeom prst="rect">
                <a:avLst/>
              </a:prstGeom>
              <a:solidFill>
                <a:srgbClr val="669DCA"/>
              </a:solidFill>
              <a:ln>
                <a:solidFill>
                  <a:srgbClr val="559BD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000" dirty="0"/>
                  <a:t>pijn</a:t>
                </a:r>
              </a:p>
            </p:txBody>
          </p:sp>
          <p:sp>
            <p:nvSpPr>
              <p:cNvPr id="41" name="Rechthoek 40">
                <a:extLst>
                  <a:ext uri="{FF2B5EF4-FFF2-40B4-BE49-F238E27FC236}">
                    <a16:creationId xmlns:a16="http://schemas.microsoft.com/office/drawing/2014/main" id="{05DEACBC-352A-40F3-B7E1-AB9C5527F1A4}"/>
                  </a:ext>
                </a:extLst>
              </p:cNvPr>
              <p:cNvSpPr/>
              <p:nvPr/>
            </p:nvSpPr>
            <p:spPr>
              <a:xfrm>
                <a:off x="5453557" y="4624893"/>
                <a:ext cx="1289019" cy="194441"/>
              </a:xfrm>
              <a:prstGeom prst="rect">
                <a:avLst/>
              </a:prstGeom>
              <a:solidFill>
                <a:srgbClr val="669DCA"/>
              </a:solidFill>
              <a:ln>
                <a:solidFill>
                  <a:srgbClr val="559BD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000" dirty="0"/>
                  <a:t>spierdisfunctie</a:t>
                </a:r>
              </a:p>
            </p:txBody>
          </p:sp>
          <p:sp>
            <p:nvSpPr>
              <p:cNvPr id="45" name="Rechthoek 44">
                <a:extLst>
                  <a:ext uri="{FF2B5EF4-FFF2-40B4-BE49-F238E27FC236}">
                    <a16:creationId xmlns:a16="http://schemas.microsoft.com/office/drawing/2014/main" id="{F09E67A2-BCEE-4E55-9675-C5BEFEA4410F}"/>
                  </a:ext>
                </a:extLst>
              </p:cNvPr>
              <p:cNvSpPr/>
              <p:nvPr/>
            </p:nvSpPr>
            <p:spPr>
              <a:xfrm>
                <a:off x="7531772" y="3284820"/>
                <a:ext cx="1830525" cy="414402"/>
              </a:xfrm>
              <a:prstGeom prst="rect">
                <a:avLst/>
              </a:prstGeom>
              <a:solidFill>
                <a:srgbClr val="669DCA"/>
              </a:solidFill>
              <a:ln>
                <a:solidFill>
                  <a:srgbClr val="559BD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000" dirty="0"/>
                  <a:t>Terugkeer naar de juiste positie wordt zo tegengewerkt</a:t>
                </a:r>
              </a:p>
            </p:txBody>
          </p:sp>
          <p:sp>
            <p:nvSpPr>
              <p:cNvPr id="46" name="Rechthoek 45">
                <a:extLst>
                  <a:ext uri="{FF2B5EF4-FFF2-40B4-BE49-F238E27FC236}">
                    <a16:creationId xmlns:a16="http://schemas.microsoft.com/office/drawing/2014/main" id="{28C0CE90-3F79-4463-A5FF-6107ADD2A9C9}"/>
                  </a:ext>
                </a:extLst>
              </p:cNvPr>
              <p:cNvSpPr/>
              <p:nvPr/>
            </p:nvSpPr>
            <p:spPr>
              <a:xfrm>
                <a:off x="5445355" y="1901489"/>
                <a:ext cx="1300692" cy="154651"/>
              </a:xfrm>
              <a:prstGeom prst="rect">
                <a:avLst/>
              </a:prstGeom>
              <a:solidFill>
                <a:srgbClr val="669DCA"/>
              </a:solidFill>
              <a:ln>
                <a:solidFill>
                  <a:srgbClr val="559BD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000" dirty="0"/>
                  <a:t>bewegingsrestrictie</a:t>
                </a:r>
              </a:p>
            </p:txBody>
          </p:sp>
          <p:sp>
            <p:nvSpPr>
              <p:cNvPr id="47" name="Rechthoek 46">
                <a:extLst>
                  <a:ext uri="{FF2B5EF4-FFF2-40B4-BE49-F238E27FC236}">
                    <a16:creationId xmlns:a16="http://schemas.microsoft.com/office/drawing/2014/main" id="{3E4C9E8E-9D27-4078-B18D-9757458A336E}"/>
                  </a:ext>
                </a:extLst>
              </p:cNvPr>
              <p:cNvSpPr/>
              <p:nvPr/>
            </p:nvSpPr>
            <p:spPr>
              <a:xfrm>
                <a:off x="2801295" y="3289994"/>
                <a:ext cx="1909880" cy="416121"/>
              </a:xfrm>
              <a:prstGeom prst="rect">
                <a:avLst/>
              </a:prstGeom>
              <a:solidFill>
                <a:srgbClr val="669DCA"/>
              </a:solidFill>
              <a:ln>
                <a:solidFill>
                  <a:srgbClr val="559BD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000" dirty="0"/>
                  <a:t>Geen kracht om terug te keren naar de juiste positie</a:t>
                </a:r>
              </a:p>
            </p:txBody>
          </p:sp>
          <p:sp>
            <p:nvSpPr>
              <p:cNvPr id="48" name="Rechthoek 47">
                <a:extLst>
                  <a:ext uri="{FF2B5EF4-FFF2-40B4-BE49-F238E27FC236}">
                    <a16:creationId xmlns:a16="http://schemas.microsoft.com/office/drawing/2014/main" id="{A42DA4EF-A330-4FC6-A5B4-79235B610480}"/>
                  </a:ext>
                </a:extLst>
              </p:cNvPr>
              <p:cNvSpPr/>
              <p:nvPr/>
            </p:nvSpPr>
            <p:spPr>
              <a:xfrm>
                <a:off x="5383626" y="5622706"/>
                <a:ext cx="1424152" cy="246164"/>
              </a:xfrm>
              <a:prstGeom prst="rect">
                <a:avLst/>
              </a:prstGeom>
              <a:solidFill>
                <a:srgbClr val="669DCA"/>
              </a:solidFill>
              <a:ln>
                <a:solidFill>
                  <a:srgbClr val="559BD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000" dirty="0" err="1"/>
                  <a:t>myofasciale</a:t>
                </a:r>
                <a:r>
                  <a:rPr lang="nl-NL" sz="1000" dirty="0"/>
                  <a:t> disfunctie</a:t>
                </a:r>
              </a:p>
            </p:txBody>
          </p:sp>
        </p:grpSp>
      </p:grpSp>
    </p:spTree>
    <p:extLst>
      <p:ext uri="{BB962C8B-B14F-4D97-AF65-F5344CB8AC3E}">
        <p14:creationId xmlns:p14="http://schemas.microsoft.com/office/powerpoint/2010/main" val="2278028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4C504D5A-0A46-4F3D-A6AB-A4D47AF8B19C}"/>
              </a:ext>
            </a:extLst>
          </p:cNvPr>
          <p:cNvSpPr txBox="1"/>
          <p:nvPr/>
        </p:nvSpPr>
        <p:spPr>
          <a:xfrm>
            <a:off x="786174" y="1718696"/>
            <a:ext cx="10619652" cy="2400657"/>
          </a:xfrm>
          <a:prstGeom prst="rect">
            <a:avLst/>
          </a:prstGeom>
          <a:noFill/>
        </p:spPr>
        <p:txBody>
          <a:bodyPr wrap="square" rtlCol="0">
            <a:spAutoFit/>
          </a:bodyPr>
          <a:lstStyle/>
          <a:p>
            <a:pPr algn="ctr"/>
            <a:r>
              <a:rPr lang="nl-NL" sz="2400" dirty="0" err="1"/>
              <a:t>Tensegrity</a:t>
            </a:r>
            <a:r>
              <a:rPr lang="nl-NL" sz="2400" dirty="0"/>
              <a:t>:</a:t>
            </a:r>
          </a:p>
          <a:p>
            <a:pPr algn="just"/>
            <a:endParaRPr lang="nl-NL" dirty="0"/>
          </a:p>
          <a:p>
            <a:pPr marL="285750" indent="-285750" algn="just">
              <a:buFontTx/>
              <a:buChar char="-"/>
            </a:pPr>
            <a:r>
              <a:rPr lang="nl-NL" dirty="0"/>
              <a:t>Interne samenhang </a:t>
            </a:r>
            <a:r>
              <a:rPr lang="nl-NL" dirty="0">
                <a:sym typeface="Wingdings" panose="05000000000000000000" pitchFamily="2" charset="2"/>
              </a:rPr>
              <a:t></a:t>
            </a:r>
            <a:r>
              <a:rPr lang="nl-NL" dirty="0"/>
              <a:t> evenwicht tussen trek en drukkrachten</a:t>
            </a:r>
          </a:p>
          <a:p>
            <a:pPr marL="285750" indent="-285750" algn="just">
              <a:buFontTx/>
              <a:buChar char="-"/>
            </a:pPr>
            <a:r>
              <a:rPr lang="nl-NL" dirty="0"/>
              <a:t>Krachtenemissie </a:t>
            </a:r>
            <a:r>
              <a:rPr lang="nl-NL" dirty="0">
                <a:sym typeface="Wingdings" panose="05000000000000000000" pitchFamily="2" charset="2"/>
              </a:rPr>
              <a:t> </a:t>
            </a:r>
            <a:r>
              <a:rPr lang="nl-NL" dirty="0"/>
              <a:t>een kracht veroorzaakt plaatselijk een spanning van daaruit wordt de spanning gelijkmatig verdeeld over aangrenzend weefsel (uitstraling?)</a:t>
            </a:r>
          </a:p>
          <a:p>
            <a:pPr marL="285750" indent="-285750" algn="just">
              <a:buFontTx/>
              <a:buChar char="-"/>
            </a:pPr>
            <a:r>
              <a:rPr lang="nl-NL" dirty="0"/>
              <a:t>Expansie en contractie langs alle assen </a:t>
            </a:r>
            <a:r>
              <a:rPr lang="nl-NL" dirty="0">
                <a:sym typeface="Wingdings" panose="05000000000000000000" pitchFamily="2" charset="2"/>
              </a:rPr>
              <a:t></a:t>
            </a:r>
            <a:r>
              <a:rPr lang="nl-NL" dirty="0"/>
              <a:t> door de distributie eigenschappen  van een </a:t>
            </a:r>
            <a:r>
              <a:rPr lang="nl-NL" dirty="0" err="1"/>
              <a:t>tensegrity</a:t>
            </a:r>
            <a:r>
              <a:rPr lang="nl-NL" dirty="0"/>
              <a:t> structuur worden de te verdelen krachten, niet alleen over de as die rechtstreeks te maken heeft met bv een verwonding maar ook de overige assen </a:t>
            </a:r>
            <a:r>
              <a:rPr lang="nl-NL" dirty="0" err="1"/>
              <a:t>beinvloed</a:t>
            </a:r>
            <a:r>
              <a:rPr lang="nl-NL" dirty="0"/>
              <a:t> </a:t>
            </a:r>
          </a:p>
        </p:txBody>
      </p:sp>
    </p:spTree>
    <p:extLst>
      <p:ext uri="{BB962C8B-B14F-4D97-AF65-F5344CB8AC3E}">
        <p14:creationId xmlns:p14="http://schemas.microsoft.com/office/powerpoint/2010/main" val="415394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636256-1BAE-4128-B806-9F3BB64C3F59}"/>
              </a:ext>
            </a:extLst>
          </p:cNvPr>
          <p:cNvSpPr>
            <a:spLocks noGrp="1"/>
          </p:cNvSpPr>
          <p:nvPr>
            <p:ph type="ctrTitle"/>
          </p:nvPr>
        </p:nvSpPr>
        <p:spPr>
          <a:xfrm>
            <a:off x="566406" y="274881"/>
            <a:ext cx="4998532" cy="4708204"/>
          </a:xfrm>
        </p:spPr>
        <p:txBody>
          <a:bodyPr>
            <a:normAutofit/>
          </a:bodyPr>
          <a:lstStyle/>
          <a:p>
            <a:pPr algn="ctr">
              <a:lnSpc>
                <a:spcPct val="90000"/>
              </a:lnSpc>
              <a:spcAft>
                <a:spcPts val="600"/>
              </a:spcAft>
            </a:pPr>
            <a:r>
              <a:rPr lang="en-US" b="1" dirty="0">
                <a:solidFill>
                  <a:srgbClr val="FFFFFF"/>
                </a:solidFill>
              </a:rPr>
              <a:t>Dr Andrew Taylor Still</a:t>
            </a:r>
            <a:br>
              <a:rPr lang="en-US" b="1" dirty="0">
                <a:solidFill>
                  <a:srgbClr val="FFFFFF"/>
                </a:solidFill>
              </a:rPr>
            </a:br>
            <a:br>
              <a:rPr lang="en-US" b="1" dirty="0">
                <a:solidFill>
                  <a:srgbClr val="FFFFFF"/>
                </a:solidFill>
              </a:rPr>
            </a:br>
            <a:r>
              <a:rPr lang="en-US" sz="2700" dirty="0" err="1">
                <a:solidFill>
                  <a:srgbClr val="FFFFFF"/>
                </a:solidFill>
              </a:rPr>
              <a:t>grondlegger</a:t>
            </a:r>
            <a:r>
              <a:rPr lang="en-US" sz="2700" dirty="0">
                <a:solidFill>
                  <a:srgbClr val="FFFFFF"/>
                </a:solidFill>
              </a:rPr>
              <a:t> van </a:t>
            </a:r>
            <a:r>
              <a:rPr lang="en-US" sz="2700" dirty="0" err="1">
                <a:solidFill>
                  <a:srgbClr val="FFFFFF"/>
                </a:solidFill>
              </a:rPr>
              <a:t>osteopatie</a:t>
            </a:r>
            <a:r>
              <a:rPr lang="en-US" sz="2700" dirty="0">
                <a:solidFill>
                  <a:srgbClr val="FFFFFF"/>
                </a:solidFill>
              </a:rPr>
              <a:t> </a:t>
            </a:r>
            <a:r>
              <a:rPr lang="en-US" sz="2700" dirty="0" err="1">
                <a:solidFill>
                  <a:srgbClr val="FFFFFF"/>
                </a:solidFill>
              </a:rPr>
              <a:t>eind</a:t>
            </a:r>
            <a:r>
              <a:rPr lang="en-US" sz="2700" dirty="0">
                <a:solidFill>
                  <a:srgbClr val="FFFFFF"/>
                </a:solidFill>
              </a:rPr>
              <a:t> 19</a:t>
            </a:r>
            <a:r>
              <a:rPr lang="en-US" sz="2700" baseline="30000" dirty="0">
                <a:solidFill>
                  <a:srgbClr val="FFFFFF"/>
                </a:solidFill>
              </a:rPr>
              <a:t>e</a:t>
            </a:r>
            <a:r>
              <a:rPr lang="en-US" sz="2700" dirty="0">
                <a:solidFill>
                  <a:srgbClr val="FFFFFF"/>
                </a:solidFill>
              </a:rPr>
              <a:t> </a:t>
            </a:r>
            <a:r>
              <a:rPr lang="en-US" sz="2700" dirty="0" err="1">
                <a:solidFill>
                  <a:srgbClr val="FFFFFF"/>
                </a:solidFill>
              </a:rPr>
              <a:t>eeuw</a:t>
            </a:r>
            <a:r>
              <a:rPr lang="en-US" sz="2700" dirty="0">
                <a:solidFill>
                  <a:srgbClr val="FFFFFF"/>
                </a:solidFill>
              </a:rPr>
              <a:t> en </a:t>
            </a:r>
            <a:r>
              <a:rPr lang="en-US" sz="2700" dirty="0" err="1">
                <a:solidFill>
                  <a:srgbClr val="FFFFFF"/>
                </a:solidFill>
              </a:rPr>
              <a:t>gefascineerd</a:t>
            </a:r>
            <a:r>
              <a:rPr lang="en-US" sz="2700" dirty="0">
                <a:solidFill>
                  <a:srgbClr val="FFFFFF"/>
                </a:solidFill>
              </a:rPr>
              <a:t> door Fascia</a:t>
            </a:r>
          </a:p>
        </p:txBody>
      </p:sp>
      <p:pic>
        <p:nvPicPr>
          <p:cNvPr id="5" name="Afbeelding 4" descr="Afbeelding met man, kostuum, stropdas, kleding&#10;&#10;Automatisch gegenereerde beschrijving">
            <a:extLst>
              <a:ext uri="{FF2B5EF4-FFF2-40B4-BE49-F238E27FC236}">
                <a16:creationId xmlns:a16="http://schemas.microsoft.com/office/drawing/2014/main" id="{C2E141A0-6B98-4AAA-BA63-D9B713DA2B55}"/>
              </a:ext>
            </a:extLst>
          </p:cNvPr>
          <p:cNvPicPr>
            <a:picLocks noChangeAspect="1"/>
          </p:cNvPicPr>
          <p:nvPr/>
        </p:nvPicPr>
        <p:blipFill>
          <a:blip r:embed="rId2">
            <a:alphaModFix amt="81000"/>
          </a:blip>
          <a:stretch>
            <a:fillRect/>
          </a:stretch>
        </p:blipFill>
        <p:spPr>
          <a:xfrm>
            <a:off x="6282994" y="274880"/>
            <a:ext cx="2999177" cy="4708205"/>
          </a:xfrm>
          <a:prstGeom prst="rect">
            <a:avLst/>
          </a:prstGeom>
        </p:spPr>
      </p:pic>
    </p:spTree>
    <p:extLst>
      <p:ext uri="{BB962C8B-B14F-4D97-AF65-F5344CB8AC3E}">
        <p14:creationId xmlns:p14="http://schemas.microsoft.com/office/powerpoint/2010/main" val="2350675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E3ECD-7F89-4A1A-A194-531429F8E1BB}"/>
              </a:ext>
            </a:extLst>
          </p:cNvPr>
          <p:cNvSpPr>
            <a:spLocks noGrp="1"/>
          </p:cNvSpPr>
          <p:nvPr>
            <p:ph type="title"/>
          </p:nvPr>
        </p:nvSpPr>
        <p:spPr/>
        <p:txBody>
          <a:bodyPr/>
          <a:lstStyle/>
          <a:p>
            <a:pPr algn="ctr"/>
            <a:r>
              <a:rPr lang="nl-NL" dirty="0"/>
              <a:t>Oppervlakkige fascia</a:t>
            </a:r>
          </a:p>
        </p:txBody>
      </p:sp>
      <p:sp>
        <p:nvSpPr>
          <p:cNvPr id="3" name="Tijdelijke aanduiding voor inhoud 2">
            <a:extLst>
              <a:ext uri="{FF2B5EF4-FFF2-40B4-BE49-F238E27FC236}">
                <a16:creationId xmlns:a16="http://schemas.microsoft.com/office/drawing/2014/main" id="{CA5101A6-246D-40A4-9F8C-FE4644223C28}"/>
              </a:ext>
            </a:extLst>
          </p:cNvPr>
          <p:cNvSpPr>
            <a:spLocks noGrp="1"/>
          </p:cNvSpPr>
          <p:nvPr>
            <p:ph idx="1"/>
          </p:nvPr>
        </p:nvSpPr>
        <p:spPr/>
        <p:txBody>
          <a:bodyPr>
            <a:normAutofit lnSpcReduction="10000"/>
          </a:bodyPr>
          <a:lstStyle/>
          <a:p>
            <a:pPr marL="0" indent="0">
              <a:buNone/>
            </a:pPr>
            <a:endParaRPr lang="nl-NL" dirty="0"/>
          </a:p>
          <a:p>
            <a:pPr>
              <a:buFont typeface="Wingdings" panose="05000000000000000000" pitchFamily="2" charset="2"/>
              <a:buChar char="§"/>
            </a:pPr>
            <a:r>
              <a:rPr lang="nl-NL" dirty="0"/>
              <a:t>Bestaat uit een vezelige laag en is toch elastisch</a:t>
            </a:r>
          </a:p>
          <a:p>
            <a:pPr>
              <a:buFont typeface="Wingdings" panose="05000000000000000000" pitchFamily="2" charset="2"/>
              <a:buChar char="§"/>
            </a:pPr>
            <a:r>
              <a:rPr lang="nl-NL" dirty="0"/>
              <a:t>Geen regelmatig patroon</a:t>
            </a:r>
          </a:p>
          <a:p>
            <a:pPr>
              <a:buFont typeface="Wingdings" panose="05000000000000000000" pitchFamily="2" charset="2"/>
              <a:buChar char="§"/>
            </a:pPr>
            <a:r>
              <a:rPr lang="nl-NL" dirty="0"/>
              <a:t>Meteen onder het  oppervlakkige laag vetweefsel van de huid</a:t>
            </a:r>
          </a:p>
          <a:p>
            <a:pPr>
              <a:buFont typeface="Wingdings" panose="05000000000000000000" pitchFamily="2" charset="2"/>
              <a:buChar char="§"/>
            </a:pPr>
            <a:r>
              <a:rPr lang="nl-NL" dirty="0"/>
              <a:t>Het scheidt de huid van de spieren</a:t>
            </a:r>
          </a:p>
          <a:p>
            <a:pPr>
              <a:buFont typeface="Wingdings" panose="05000000000000000000" pitchFamily="2" charset="2"/>
              <a:buChar char="§"/>
            </a:pPr>
            <a:r>
              <a:rPr lang="nl-NL" dirty="0"/>
              <a:t>Reguleren van temperatuur</a:t>
            </a:r>
          </a:p>
          <a:p>
            <a:pPr>
              <a:buFont typeface="Wingdings" panose="05000000000000000000" pitchFamily="2" charset="2"/>
              <a:buChar char="§"/>
            </a:pPr>
            <a:r>
              <a:rPr lang="nl-NL" dirty="0"/>
              <a:t>Circulatie</a:t>
            </a:r>
          </a:p>
          <a:p>
            <a:pPr>
              <a:buFont typeface="Wingdings" panose="05000000000000000000" pitchFamily="2" charset="2"/>
              <a:buChar char="§"/>
            </a:pPr>
            <a:r>
              <a:rPr lang="nl-NL" dirty="0"/>
              <a:t>lymfestroming</a:t>
            </a:r>
          </a:p>
        </p:txBody>
      </p:sp>
    </p:spTree>
    <p:extLst>
      <p:ext uri="{BB962C8B-B14F-4D97-AF65-F5344CB8AC3E}">
        <p14:creationId xmlns:p14="http://schemas.microsoft.com/office/powerpoint/2010/main" val="746573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FB2B0-E232-4EBE-98B9-CFF5270B58CA}"/>
              </a:ext>
            </a:extLst>
          </p:cNvPr>
          <p:cNvSpPr>
            <a:spLocks noGrp="1"/>
          </p:cNvSpPr>
          <p:nvPr>
            <p:ph type="title"/>
          </p:nvPr>
        </p:nvSpPr>
        <p:spPr/>
        <p:txBody>
          <a:bodyPr/>
          <a:lstStyle/>
          <a:p>
            <a:pPr algn="ctr"/>
            <a:r>
              <a:rPr lang="nl-NL" dirty="0"/>
              <a:t>Diepe fascia</a:t>
            </a:r>
          </a:p>
        </p:txBody>
      </p:sp>
      <p:sp>
        <p:nvSpPr>
          <p:cNvPr id="3" name="Tijdelijke aanduiding voor inhoud 2">
            <a:extLst>
              <a:ext uri="{FF2B5EF4-FFF2-40B4-BE49-F238E27FC236}">
                <a16:creationId xmlns:a16="http://schemas.microsoft.com/office/drawing/2014/main" id="{83260D6D-4E9A-412F-880A-4834030B67C5}"/>
              </a:ext>
            </a:extLst>
          </p:cNvPr>
          <p:cNvSpPr>
            <a:spLocks noGrp="1"/>
          </p:cNvSpPr>
          <p:nvPr>
            <p:ph idx="1"/>
          </p:nvPr>
        </p:nvSpPr>
        <p:spPr>
          <a:xfrm>
            <a:off x="684212" y="685800"/>
            <a:ext cx="6935788" cy="4301836"/>
          </a:xfrm>
        </p:spPr>
        <p:txBody>
          <a:bodyPr/>
          <a:lstStyle/>
          <a:p>
            <a:pPr>
              <a:buFont typeface="Wingdings" panose="05000000000000000000" pitchFamily="2" charset="2"/>
              <a:buChar char="§"/>
            </a:pPr>
            <a:r>
              <a:rPr lang="nl-NL" dirty="0"/>
              <a:t>DICHT en VEZELIG</a:t>
            </a:r>
          </a:p>
          <a:p>
            <a:pPr>
              <a:buFont typeface="Wingdings" panose="05000000000000000000" pitchFamily="2" charset="2"/>
              <a:buChar char="§"/>
            </a:pPr>
            <a:r>
              <a:rPr lang="nl-NL" dirty="0"/>
              <a:t>Goed GEORGANISEERD</a:t>
            </a:r>
          </a:p>
          <a:p>
            <a:pPr>
              <a:buFont typeface="Wingdings" panose="05000000000000000000" pitchFamily="2" charset="2"/>
              <a:buChar char="§"/>
            </a:pPr>
            <a:r>
              <a:rPr lang="nl-NL" dirty="0"/>
              <a:t>omvat de SPIEREN/-BUNDELS</a:t>
            </a:r>
          </a:p>
          <a:p>
            <a:pPr marL="0" indent="0">
              <a:buNone/>
            </a:pPr>
            <a:endParaRPr lang="nl-NL" dirty="0"/>
          </a:p>
          <a:p>
            <a:pPr>
              <a:buFont typeface="Wingdings" panose="05000000000000000000" pitchFamily="2" charset="2"/>
              <a:buChar char="§"/>
            </a:pPr>
            <a:r>
              <a:rPr lang="nl-NL" dirty="0"/>
              <a:t>APONEUROSES </a:t>
            </a:r>
          </a:p>
          <a:p>
            <a:pPr>
              <a:buFont typeface="Wingdings" panose="05000000000000000000" pitchFamily="2" charset="2"/>
              <a:buChar char="§"/>
            </a:pPr>
            <a:r>
              <a:rPr lang="nl-NL" dirty="0" err="1"/>
              <a:t>Myofasciale</a:t>
            </a:r>
            <a:r>
              <a:rPr lang="nl-NL" dirty="0"/>
              <a:t> OVERDRACHT van kracht</a:t>
            </a:r>
          </a:p>
        </p:txBody>
      </p:sp>
      <p:pic>
        <p:nvPicPr>
          <p:cNvPr id="6" name="Afbeelding 5">
            <a:extLst>
              <a:ext uri="{FF2B5EF4-FFF2-40B4-BE49-F238E27FC236}">
                <a16:creationId xmlns:a16="http://schemas.microsoft.com/office/drawing/2014/main" id="{66FC27D4-8DE7-4986-B7D6-6820F40AA58A}"/>
              </a:ext>
            </a:extLst>
          </p:cNvPr>
          <p:cNvPicPr>
            <a:picLocks noChangeAspect="1"/>
          </p:cNvPicPr>
          <p:nvPr/>
        </p:nvPicPr>
        <p:blipFill>
          <a:blip r:embed="rId2"/>
          <a:stretch>
            <a:fillRect/>
          </a:stretch>
        </p:blipFill>
        <p:spPr>
          <a:xfrm>
            <a:off x="6476862" y="2162857"/>
            <a:ext cx="5345925" cy="3335035"/>
          </a:xfrm>
          <a:prstGeom prst="rect">
            <a:avLst/>
          </a:prstGeom>
        </p:spPr>
      </p:pic>
    </p:spTree>
    <p:extLst>
      <p:ext uri="{BB962C8B-B14F-4D97-AF65-F5344CB8AC3E}">
        <p14:creationId xmlns:p14="http://schemas.microsoft.com/office/powerpoint/2010/main" val="2665837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Damast</Template>
  <TotalTime>4229</TotalTime>
  <Words>950</Words>
  <Application>Microsoft Office PowerPoint</Application>
  <PresentationFormat>Breedbeeld</PresentationFormat>
  <Paragraphs>300</Paragraphs>
  <Slides>38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38</vt:i4>
      </vt:variant>
    </vt:vector>
  </HeadingPairs>
  <TitlesOfParts>
    <vt:vector size="43" baseType="lpstr">
      <vt:lpstr>Arial</vt:lpstr>
      <vt:lpstr>Calibri</vt:lpstr>
      <vt:lpstr>Calibri Light</vt:lpstr>
      <vt:lpstr>Wingdings</vt:lpstr>
      <vt:lpstr>Damask</vt:lpstr>
      <vt:lpstr>PowerPoint-presentatie</vt:lpstr>
      <vt:lpstr>PowerPoint-presentatie</vt:lpstr>
      <vt:lpstr>PowerPoint-presentatie</vt:lpstr>
      <vt:lpstr>PowerPoint-presentatie</vt:lpstr>
      <vt:lpstr>PowerPoint-presentatie</vt:lpstr>
      <vt:lpstr>PowerPoint-presentatie</vt:lpstr>
      <vt:lpstr>Dr Andrew Taylor Still  grondlegger van osteopatie eind 19e eeuw en gefascineerd door Fascia</vt:lpstr>
      <vt:lpstr>Oppervlakkige fascia</vt:lpstr>
      <vt:lpstr>Diepe fascia</vt:lpstr>
      <vt:lpstr>Meningeale fascia</vt:lpstr>
      <vt:lpstr>Viscerale fascia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Thomas Myers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MD MT</dc:creator>
  <cp:lastModifiedBy>MD MT</cp:lastModifiedBy>
  <cp:revision>21</cp:revision>
  <dcterms:created xsi:type="dcterms:W3CDTF">2020-12-15T16:22:37Z</dcterms:created>
  <dcterms:modified xsi:type="dcterms:W3CDTF">2021-01-11T11:12:18Z</dcterms:modified>
</cp:coreProperties>
</file>