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3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5" r:id="rId3"/>
    <p:sldId id="411" r:id="rId4"/>
    <p:sldId id="412" r:id="rId5"/>
    <p:sldId id="417" r:id="rId6"/>
    <p:sldId id="418" r:id="rId7"/>
    <p:sldId id="419" r:id="rId8"/>
    <p:sldId id="420" r:id="rId9"/>
    <p:sldId id="409" r:id="rId10"/>
    <p:sldId id="407" r:id="rId11"/>
    <p:sldId id="413" r:id="rId12"/>
    <p:sldId id="432" r:id="rId13"/>
    <p:sldId id="433" r:id="rId14"/>
    <p:sldId id="410" r:id="rId15"/>
    <p:sldId id="427" r:id="rId16"/>
    <p:sldId id="431" r:id="rId17"/>
    <p:sldId id="416" r:id="rId18"/>
    <p:sldId id="414" r:id="rId19"/>
    <p:sldId id="415" r:id="rId20"/>
    <p:sldId id="421" r:id="rId21"/>
    <p:sldId id="422" r:id="rId22"/>
    <p:sldId id="423" r:id="rId23"/>
    <p:sldId id="425" r:id="rId24"/>
    <p:sldId id="424" r:id="rId25"/>
    <p:sldId id="426" r:id="rId26"/>
    <p:sldId id="428" r:id="rId27"/>
    <p:sldId id="429" r:id="rId28"/>
    <p:sldId id="430" r:id="rId29"/>
    <p:sldId id="406" r:id="rId30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FF00"/>
    <a:srgbClr val="E2F2E7"/>
    <a:srgbClr val="7961AB"/>
    <a:srgbClr val="BCBCBC"/>
    <a:srgbClr val="FF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0353" autoAdjust="0"/>
  </p:normalViewPr>
  <p:slideViewPr>
    <p:cSldViewPr snapToGrid="0">
      <p:cViewPr varScale="1">
        <p:scale>
          <a:sx n="77" d="100"/>
          <a:sy n="77" d="100"/>
        </p:scale>
        <p:origin x="-34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4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E5B49-629D-4357-8D0F-6B4998A70A51}" type="datetimeFigureOut">
              <a:rPr lang="nl-NL" smtClean="0"/>
              <a:t>17-04-21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CA689-61E4-4B30-A83B-701359EA13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986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1EB31-554A-4699-9B12-DF42EDF3EA2F}" type="datetimeFigureOut">
              <a:rPr lang="nl-NL" smtClean="0"/>
              <a:t>17-04-21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BABE6-B1E7-4634-8C2F-77AB374362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59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BABE6-B1E7-4634-8C2F-77AB3743620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932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46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2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4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82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5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1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3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6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16AA21-1863-4931-97CB-99D0A168701B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3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2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17-04-21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04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IvIo70Z3e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2471" y="1464235"/>
            <a:ext cx="10094855" cy="3488407"/>
          </a:xfrm>
        </p:spPr>
        <p:txBody>
          <a:bodyPr>
            <a:normAutofit/>
          </a:bodyPr>
          <a:lstStyle/>
          <a:p>
            <a:r>
              <a:rPr lang="nl-NL" sz="5400" dirty="0"/>
              <a:t/>
            </a:r>
            <a:br>
              <a:rPr lang="nl-NL" sz="5400" dirty="0"/>
            </a:br>
            <a:r>
              <a:rPr lang="nl-NL" sz="5400" dirty="0"/>
              <a:t/>
            </a:r>
            <a:br>
              <a:rPr lang="nl-NL" sz="5400" dirty="0"/>
            </a:br>
            <a:endParaRPr lang="nl-NL" sz="5400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197FE29C-3610-42E4-99D1-43D1BB1BE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74" y="4325112"/>
            <a:ext cx="4114800" cy="18618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9294" y="2644589"/>
            <a:ext cx="7250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 smtClean="0"/>
              <a:t>Fasciale</a:t>
            </a:r>
            <a:r>
              <a:rPr lang="en-US" sz="6000" dirty="0" smtClean="0"/>
              <a:t> </a:t>
            </a:r>
            <a:r>
              <a:rPr lang="en-US" sz="6000" dirty="0" err="1" smtClean="0"/>
              <a:t>Triggerpoints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0622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="" xmlns:a16="http://schemas.microsoft.com/office/drawing/2014/main" id="{38E3A017-AA6F-4463-9A3E-0269B13DF89B}"/>
              </a:ext>
            </a:extLst>
          </p:cNvPr>
          <p:cNvSpPr txBox="1">
            <a:spLocks/>
          </p:cNvSpPr>
          <p:nvPr/>
        </p:nvSpPr>
        <p:spPr>
          <a:xfrm>
            <a:off x="566406" y="274881"/>
            <a:ext cx="4998532" cy="470820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all" spc="0" normalizeH="0" baseline="0" noProof="0" dirty="0">
              <a:ln w="3175" cmpd="sng"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76" y="627299"/>
            <a:ext cx="7359650" cy="51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Sarcomeren</a:t>
            </a:r>
            <a:r>
              <a:rPr lang="nl-NL" dirty="0" smtClean="0"/>
              <a:t> en triggerpoints</a:t>
            </a:r>
            <a:endParaRPr lang="nl-NL" dirty="0"/>
          </a:p>
        </p:txBody>
      </p:sp>
      <p:pic>
        <p:nvPicPr>
          <p:cNvPr id="5" name="Content Placeholder 4" descr="Schermafbeelding 2021-04-18 om 19.17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14769"/>
          <a:stretch>
            <a:fillRect/>
          </a:stretch>
        </p:blipFill>
        <p:spPr>
          <a:xfrm>
            <a:off x="1096963" y="1814504"/>
            <a:ext cx="10500360" cy="4054484"/>
          </a:xfrm>
        </p:spPr>
      </p:pic>
    </p:spTree>
    <p:extLst>
      <p:ext uri="{BB962C8B-B14F-4D97-AF65-F5344CB8AC3E}">
        <p14:creationId xmlns:p14="http://schemas.microsoft.com/office/powerpoint/2010/main" val="269697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Sarcomeren</a:t>
            </a:r>
            <a:r>
              <a:rPr lang="nl-NL" dirty="0"/>
              <a:t> en triggerpoints</a:t>
            </a:r>
            <a:endParaRPr lang="en-US" dirty="0"/>
          </a:p>
        </p:txBody>
      </p:sp>
      <p:pic>
        <p:nvPicPr>
          <p:cNvPr id="4" name="Content Placeholder 3" descr="Schermafbeelding 2021-04-18 om 19.16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r="17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270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Sarcomeren</a:t>
            </a:r>
            <a:r>
              <a:rPr lang="nl-NL" dirty="0"/>
              <a:t> en triggerpoints</a:t>
            </a:r>
            <a:endParaRPr lang="en-US" dirty="0"/>
          </a:p>
        </p:txBody>
      </p:sp>
      <p:pic>
        <p:nvPicPr>
          <p:cNvPr id="4" name="Content Placeholder 3" descr="Schermafbeelding 2021-04-18 om 19.17.4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35" b="-13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863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651" b="23651"/>
          <a:stretch>
            <a:fillRect/>
          </a:stretch>
        </p:blipFill>
        <p:spPr>
          <a:xfrm>
            <a:off x="536930" y="929994"/>
            <a:ext cx="10329114" cy="4563003"/>
          </a:xfrm>
        </p:spPr>
      </p:pic>
    </p:spTree>
    <p:extLst>
      <p:ext uri="{BB962C8B-B14F-4D97-AF65-F5344CB8AC3E}">
        <p14:creationId xmlns:p14="http://schemas.microsoft.com/office/powerpoint/2010/main" val="279972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triggerpoints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kramptoestand</a:t>
            </a:r>
            <a:r>
              <a:rPr lang="en-US" dirty="0" smtClean="0"/>
              <a:t> 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spier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triggerpoint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voelen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: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Erwt</a:t>
            </a:r>
            <a:r>
              <a:rPr lang="en-US" dirty="0" smtClean="0"/>
              <a:t>, </a:t>
            </a:r>
          </a:p>
          <a:p>
            <a:r>
              <a:rPr lang="en-US" dirty="0" smtClean="0"/>
              <a:t>- </a:t>
            </a:r>
            <a:r>
              <a:rPr lang="en-US" dirty="0" err="1"/>
              <a:t>K</a:t>
            </a:r>
            <a:r>
              <a:rPr lang="en-US" dirty="0" err="1" smtClean="0"/>
              <a:t>nikker</a:t>
            </a:r>
            <a:r>
              <a:rPr lang="en-US" dirty="0" smtClean="0"/>
              <a:t>,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Rijstkorrel</a:t>
            </a:r>
            <a:r>
              <a:rPr lang="en-US" dirty="0" smtClean="0"/>
              <a:t>, 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Kauwgombal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Zoek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de </a:t>
            </a:r>
            <a:r>
              <a:rPr lang="en-US" dirty="0" err="1" smtClean="0"/>
              <a:t>strakke</a:t>
            </a:r>
            <a:r>
              <a:rPr lang="en-US" dirty="0" smtClean="0"/>
              <a:t> </a:t>
            </a:r>
            <a:r>
              <a:rPr lang="en-US" dirty="0" err="1" smtClean="0"/>
              <a:t>streng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01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triggerpoints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Indien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bundel</a:t>
            </a:r>
            <a:r>
              <a:rPr lang="en-US" dirty="0"/>
              <a:t> </a:t>
            </a:r>
            <a:r>
              <a:rPr lang="en-US" dirty="0" err="1"/>
              <a:t>sarcomeren</a:t>
            </a:r>
            <a:r>
              <a:rPr lang="en-US" dirty="0"/>
              <a:t> in </a:t>
            </a:r>
            <a:r>
              <a:rPr lang="en-US" dirty="0" err="1"/>
              <a:t>constante</a:t>
            </a:r>
            <a:r>
              <a:rPr lang="en-US" dirty="0"/>
              <a:t> </a:t>
            </a:r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aangespannen</a:t>
            </a:r>
            <a:r>
              <a:rPr lang="en-US" dirty="0"/>
              <a:t> </a:t>
            </a:r>
            <a:r>
              <a:rPr lang="en-US" dirty="0" err="1"/>
              <a:t>toestand</a:t>
            </a:r>
            <a:r>
              <a:rPr lang="en-US" dirty="0"/>
              <a:t> </a:t>
            </a:r>
            <a:r>
              <a:rPr lang="en-US" dirty="0" err="1"/>
              <a:t>verkeren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triggerpoint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Oorzaken</a:t>
            </a:r>
            <a:r>
              <a:rPr lang="en-US" dirty="0"/>
              <a:t> van </a:t>
            </a:r>
            <a:r>
              <a:rPr lang="en-US" dirty="0" err="1"/>
              <a:t>triggerpoints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smtClean="0"/>
              <a:t>in: 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overbelasting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uitputting</a:t>
            </a:r>
            <a:r>
              <a:rPr lang="en-US" dirty="0"/>
              <a:t>,</a:t>
            </a:r>
          </a:p>
          <a:p>
            <a:r>
              <a:rPr lang="en-US" dirty="0" smtClean="0"/>
              <a:t>- stress,</a:t>
            </a:r>
          </a:p>
          <a:p>
            <a:r>
              <a:rPr lang="en-US" dirty="0" smtClean="0"/>
              <a:t>-  </a:t>
            </a:r>
            <a:r>
              <a:rPr lang="en-US" dirty="0"/>
              <a:t>trauma (</a:t>
            </a:r>
            <a:r>
              <a:rPr lang="en-US" dirty="0" err="1"/>
              <a:t>vallen</a:t>
            </a:r>
            <a:r>
              <a:rPr lang="en-US" dirty="0"/>
              <a:t>/</a:t>
            </a:r>
            <a:r>
              <a:rPr lang="en-US" dirty="0" err="1"/>
              <a:t>ongeluk</a:t>
            </a:r>
            <a:r>
              <a:rPr lang="en-US" dirty="0" smtClean="0"/>
              <a:t>)</a:t>
            </a:r>
          </a:p>
          <a:p>
            <a:r>
              <a:rPr lang="en-US" dirty="0" smtClean="0"/>
              <a:t>-  </a:t>
            </a:r>
            <a:r>
              <a:rPr lang="en-US" dirty="0" err="1"/>
              <a:t>verkeerde</a:t>
            </a:r>
            <a:r>
              <a:rPr lang="en-US" dirty="0"/>
              <a:t> </a:t>
            </a:r>
            <a:r>
              <a:rPr lang="en-US" dirty="0" err="1"/>
              <a:t>houding</a:t>
            </a:r>
            <a:r>
              <a:rPr lang="en-US" dirty="0" smtClean="0"/>
              <a:t>,</a:t>
            </a:r>
          </a:p>
          <a:p>
            <a:r>
              <a:rPr lang="en-US" dirty="0" smtClean="0"/>
              <a:t>-  </a:t>
            </a:r>
            <a:r>
              <a:rPr lang="en-US" dirty="0" err="1"/>
              <a:t>medische</a:t>
            </a:r>
            <a:r>
              <a:rPr lang="en-US" dirty="0"/>
              <a:t> </a:t>
            </a:r>
            <a:r>
              <a:rPr lang="en-US" dirty="0" err="1"/>
              <a:t>ingrepen</a:t>
            </a:r>
            <a:r>
              <a:rPr lang="en-US" dirty="0"/>
              <a:t>,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1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Soorten Triggerpoints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PRIMAIRE EN SATELLIET TRIGGERPOINTS</a:t>
            </a:r>
          </a:p>
          <a:p>
            <a:endParaRPr lang="en-US" dirty="0" smtClean="0"/>
          </a:p>
          <a:p>
            <a:r>
              <a:rPr lang="en-US" dirty="0" smtClean="0"/>
              <a:t>ACTIEVE </a:t>
            </a:r>
            <a:r>
              <a:rPr lang="en-US" dirty="0"/>
              <a:t>EN LATENTE TRIGGERPOINTS</a:t>
            </a:r>
          </a:p>
          <a:p>
            <a:endParaRPr lang="en-US" dirty="0" smtClean="0"/>
          </a:p>
          <a:p>
            <a:r>
              <a:rPr lang="en-US" dirty="0" smtClean="0"/>
              <a:t>AGONISTEN </a:t>
            </a:r>
            <a:r>
              <a:rPr lang="en-US" dirty="0"/>
              <a:t>EN </a:t>
            </a:r>
            <a:r>
              <a:rPr lang="en-US" dirty="0" smtClean="0"/>
              <a:t>ANTAGONISTEN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7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Kenmerken Triggerpoints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1154466" y="2127917"/>
            <a:ext cx="100108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KENMERKEN </a:t>
            </a:r>
            <a:r>
              <a:rPr lang="en-US" sz="2000" dirty="0" smtClean="0"/>
              <a:t>TRIGGERPOINTS</a:t>
            </a:r>
          </a:p>
          <a:p>
            <a:endParaRPr lang="en-US" sz="2000" dirty="0"/>
          </a:p>
          <a:p>
            <a:r>
              <a:rPr lang="en-US" sz="2000" dirty="0" smtClean="0"/>
              <a:t>– </a:t>
            </a:r>
            <a:r>
              <a:rPr lang="en-US" sz="2000" dirty="0" err="1"/>
              <a:t>Voelbare</a:t>
            </a:r>
            <a:r>
              <a:rPr lang="en-US" sz="2000" dirty="0"/>
              <a:t> </a:t>
            </a:r>
            <a:r>
              <a:rPr lang="en-US" sz="2000" dirty="0" err="1"/>
              <a:t>strakke</a:t>
            </a:r>
            <a:r>
              <a:rPr lang="en-US" sz="2000" dirty="0"/>
              <a:t> </a:t>
            </a:r>
            <a:r>
              <a:rPr lang="en-US" sz="2000" dirty="0" err="1" smtClean="0"/>
              <a:t>streng</a:t>
            </a:r>
            <a:endParaRPr lang="en-US" sz="2000" dirty="0" smtClean="0"/>
          </a:p>
          <a:p>
            <a:r>
              <a:rPr lang="en-US" sz="2000" dirty="0" smtClean="0"/>
              <a:t>– </a:t>
            </a:r>
            <a:r>
              <a:rPr lang="en-US" sz="2000" dirty="0" err="1"/>
              <a:t>Spierknopen</a:t>
            </a:r>
            <a:r>
              <a:rPr lang="en-US" sz="2000" dirty="0"/>
              <a:t>;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verdikking</a:t>
            </a:r>
            <a:r>
              <a:rPr lang="en-US" sz="2000" dirty="0"/>
              <a:t> in de </a:t>
            </a:r>
            <a:r>
              <a:rPr lang="en-US" sz="2000" dirty="0" err="1"/>
              <a:t>strakke</a:t>
            </a:r>
            <a:r>
              <a:rPr lang="en-US" sz="2000" dirty="0"/>
              <a:t> </a:t>
            </a:r>
            <a:r>
              <a:rPr lang="en-US" sz="2000" dirty="0" err="1"/>
              <a:t>streng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Onvrijwillige</a:t>
            </a:r>
            <a:r>
              <a:rPr lang="en-US" sz="2000" dirty="0"/>
              <a:t> </a:t>
            </a:r>
            <a:r>
              <a:rPr lang="en-US" sz="2000" dirty="0" err="1"/>
              <a:t>samentrekking</a:t>
            </a:r>
            <a:r>
              <a:rPr lang="en-US" sz="2000" dirty="0"/>
              <a:t> van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gedeelte</a:t>
            </a:r>
            <a:r>
              <a:rPr lang="en-US" sz="2000" dirty="0"/>
              <a:t> van de </a:t>
            </a:r>
            <a:r>
              <a:rPr lang="en-US" sz="2000" dirty="0" err="1"/>
              <a:t>betrokken</a:t>
            </a:r>
            <a:r>
              <a:rPr lang="en-US" sz="2000" dirty="0"/>
              <a:t> </a:t>
            </a:r>
            <a:r>
              <a:rPr lang="en-US" sz="2000" dirty="0" err="1"/>
              <a:t>spier</a:t>
            </a:r>
            <a:r>
              <a:rPr lang="en-US" sz="2000" dirty="0"/>
              <a:t>. </a:t>
            </a:r>
            <a:r>
              <a:rPr lang="en-US" sz="2000" dirty="0" smtClean="0"/>
              <a:t>Local Twitch </a:t>
            </a:r>
            <a:r>
              <a:rPr lang="en-US" sz="2000" dirty="0" err="1" smtClean="0"/>
              <a:t>Respons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Pijn</a:t>
            </a:r>
            <a:r>
              <a:rPr lang="en-US" sz="2000" dirty="0"/>
              <a:t> </a:t>
            </a:r>
            <a:r>
              <a:rPr lang="en-US" sz="2000" dirty="0" err="1"/>
              <a:t>bij</a:t>
            </a:r>
            <a:r>
              <a:rPr lang="en-US" sz="2000" dirty="0"/>
              <a:t> </a:t>
            </a:r>
            <a:r>
              <a:rPr lang="en-US" sz="2000" dirty="0" err="1"/>
              <a:t>aanspannen</a:t>
            </a:r>
            <a:r>
              <a:rPr lang="en-US" sz="2000" dirty="0"/>
              <a:t> of </a:t>
            </a:r>
            <a:r>
              <a:rPr lang="en-US" sz="2000" dirty="0" err="1"/>
              <a:t>rekken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Stijfheid</a:t>
            </a:r>
            <a:r>
              <a:rPr lang="en-US" sz="2000" dirty="0"/>
              <a:t> en </a:t>
            </a:r>
            <a:r>
              <a:rPr lang="en-US" sz="2000" dirty="0" err="1"/>
              <a:t>beperkte</a:t>
            </a:r>
            <a:r>
              <a:rPr lang="en-US" sz="2000" dirty="0"/>
              <a:t> </a:t>
            </a:r>
            <a:r>
              <a:rPr lang="en-US" sz="2000" dirty="0" smtClean="0"/>
              <a:t>ROM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Krachtsverlies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Storingen</a:t>
            </a:r>
            <a:r>
              <a:rPr lang="en-US" sz="2000" dirty="0"/>
              <a:t> in de </a:t>
            </a:r>
            <a:r>
              <a:rPr lang="en-US" sz="2000" dirty="0" err="1"/>
              <a:t>proprioceptie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Storingen</a:t>
            </a:r>
            <a:r>
              <a:rPr lang="en-US" sz="2000" dirty="0"/>
              <a:t> in </a:t>
            </a:r>
            <a:r>
              <a:rPr lang="en-US" sz="2000" dirty="0" err="1"/>
              <a:t>motoriek</a:t>
            </a:r>
            <a:r>
              <a:rPr lang="en-US" sz="2000" dirty="0"/>
              <a:t> en </a:t>
            </a:r>
            <a:r>
              <a:rPr lang="en-US" sz="2000" dirty="0" err="1"/>
              <a:t>coördinatie</a:t>
            </a:r>
            <a:endParaRPr lang="en-US" sz="2000" dirty="0"/>
          </a:p>
          <a:p>
            <a:r>
              <a:rPr lang="en-US" sz="2000" dirty="0"/>
              <a:t>– </a:t>
            </a:r>
            <a:r>
              <a:rPr lang="en-US" sz="2000" dirty="0" err="1"/>
              <a:t>Zenuw</a:t>
            </a:r>
            <a:r>
              <a:rPr lang="en-US" sz="2000" dirty="0"/>
              <a:t> </a:t>
            </a:r>
            <a:r>
              <a:rPr lang="en-US" sz="2000" dirty="0" smtClean="0"/>
              <a:t>entrapment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697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gebruik je bij </a:t>
            </a:r>
            <a:r>
              <a:rPr lang="nl-NL" dirty="0" smtClean="0"/>
              <a:t>Triggerpoint therapie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Terra </a:t>
            </a:r>
            <a:r>
              <a:rPr lang="nl-NL" dirty="0" err="1" smtClean="0"/>
              <a:t>Cane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/>
              <a:t> </a:t>
            </a:r>
            <a:r>
              <a:rPr lang="nl-NL" dirty="0"/>
              <a:t>K</a:t>
            </a:r>
            <a:r>
              <a:rPr lang="nl-NL" dirty="0" smtClean="0"/>
              <a:t>nobbel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 Triggerpoint bal </a:t>
            </a:r>
          </a:p>
          <a:p>
            <a:pPr>
              <a:buFontTx/>
              <a:buChar char="-"/>
            </a:pPr>
            <a:r>
              <a:rPr lang="nl-NL" dirty="0"/>
              <a:t> </a:t>
            </a:r>
            <a:r>
              <a:rPr lang="nl-NL" dirty="0" smtClean="0"/>
              <a:t>Handdoek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Picture 3" descr="Schermafbeelding 2021-04-17 om 15.14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26" y="2120534"/>
            <a:ext cx="2584112" cy="3850834"/>
          </a:xfrm>
          <a:prstGeom prst="rect">
            <a:avLst/>
          </a:prstGeom>
        </p:spPr>
      </p:pic>
      <p:pic>
        <p:nvPicPr>
          <p:cNvPr id="5" name="Picture 4" descr="Schermafbeelding 2021-04-17 om 15.15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13" y="2815996"/>
            <a:ext cx="2737737" cy="26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7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Welkom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 smtClean="0"/>
              <a:t>Dag indeling:</a:t>
            </a:r>
          </a:p>
          <a:p>
            <a:r>
              <a:rPr lang="en-US" dirty="0"/>
              <a:t>Fascia </a:t>
            </a:r>
            <a:r>
              <a:rPr lang="en-US" dirty="0" err="1"/>
              <a:t>disfuncties</a:t>
            </a:r>
            <a:r>
              <a:rPr lang="en-US" dirty="0"/>
              <a:t> </a:t>
            </a:r>
          </a:p>
          <a:p>
            <a:r>
              <a:rPr lang="en-US" dirty="0" err="1"/>
              <a:t>Wat</a:t>
            </a:r>
            <a:r>
              <a:rPr lang="en-US" dirty="0"/>
              <a:t> is </a:t>
            </a:r>
            <a:r>
              <a:rPr lang="en-US" dirty="0" err="1"/>
              <a:t>pijn</a:t>
            </a:r>
            <a:r>
              <a:rPr lang="en-US" dirty="0"/>
              <a:t>? </a:t>
            </a:r>
          </a:p>
          <a:p>
            <a:r>
              <a:rPr lang="en-US" dirty="0" err="1"/>
              <a:t>Oorzaken</a:t>
            </a:r>
            <a:r>
              <a:rPr lang="en-US" dirty="0"/>
              <a:t> </a:t>
            </a:r>
            <a:r>
              <a:rPr lang="en-US" dirty="0" err="1"/>
              <a:t>pijn</a:t>
            </a:r>
            <a:r>
              <a:rPr lang="en-US" dirty="0"/>
              <a:t> en spanning </a:t>
            </a:r>
          </a:p>
          <a:p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 smtClean="0"/>
              <a:t>triggerpoints</a:t>
            </a:r>
            <a:endParaRPr lang="en-US" dirty="0"/>
          </a:p>
          <a:p>
            <a:r>
              <a:rPr lang="en-US" dirty="0"/>
              <a:t>Hoe </a:t>
            </a:r>
            <a:r>
              <a:rPr lang="en-US" dirty="0" err="1"/>
              <a:t>ontstaan</a:t>
            </a:r>
            <a:r>
              <a:rPr lang="en-US" dirty="0"/>
              <a:t> </a:t>
            </a:r>
            <a:r>
              <a:rPr lang="en-US" dirty="0" err="1"/>
              <a:t>triggerpoints</a:t>
            </a:r>
            <a:r>
              <a:rPr lang="en-US" dirty="0"/>
              <a:t> </a:t>
            </a:r>
          </a:p>
          <a:p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triggerpoints</a:t>
            </a:r>
            <a:r>
              <a:rPr lang="en-US" dirty="0"/>
              <a:t> </a:t>
            </a:r>
          </a:p>
          <a:p>
            <a:r>
              <a:rPr lang="en-US" dirty="0" err="1"/>
              <a:t>Kenmerken</a:t>
            </a:r>
            <a:r>
              <a:rPr lang="en-US" dirty="0"/>
              <a:t> </a:t>
            </a:r>
            <a:r>
              <a:rPr lang="en-US" dirty="0" err="1"/>
              <a:t>Triggerpoints</a:t>
            </a:r>
            <a:r>
              <a:rPr lang="en-US" dirty="0"/>
              <a:t> </a:t>
            </a:r>
          </a:p>
          <a:p>
            <a:r>
              <a:rPr lang="en-US" dirty="0" err="1"/>
              <a:t>Triggerpoints</a:t>
            </a:r>
            <a:r>
              <a:rPr lang="en-US" dirty="0"/>
              <a:t> en </a:t>
            </a:r>
            <a:r>
              <a:rPr lang="en-US" dirty="0" err="1"/>
              <a:t>tenderpoints</a:t>
            </a:r>
            <a:r>
              <a:rPr lang="en-US" dirty="0"/>
              <a:t> </a:t>
            </a:r>
          </a:p>
          <a:p>
            <a:r>
              <a:rPr lang="en-US" dirty="0" err="1"/>
              <a:t>Behandelwijze</a:t>
            </a:r>
            <a:r>
              <a:rPr lang="en-US" dirty="0"/>
              <a:t> </a:t>
            </a:r>
          </a:p>
          <a:p>
            <a:r>
              <a:rPr lang="en-US" dirty="0"/>
              <a:t>De </a:t>
            </a:r>
            <a:r>
              <a:rPr lang="en-US" dirty="0" err="1" smtClean="0"/>
              <a:t>behandeling</a:t>
            </a:r>
            <a:r>
              <a:rPr lang="en-US" dirty="0" smtClean="0"/>
              <a:t> </a:t>
            </a:r>
            <a:r>
              <a:rPr lang="nl-NL" dirty="0" smtClean="0"/>
              <a:t>Theorie triggerpoints</a:t>
            </a:r>
            <a:endParaRPr lang="nl-NL" dirty="0" smtClean="0"/>
          </a:p>
          <a:p>
            <a:r>
              <a:rPr lang="nl-NL" dirty="0" smtClean="0"/>
              <a:t>Pauze</a:t>
            </a:r>
            <a:endParaRPr lang="nl-NL" dirty="0" smtClean="0"/>
          </a:p>
          <a:p>
            <a:r>
              <a:rPr lang="nl-NL" dirty="0" smtClean="0"/>
              <a:t>Praktijk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072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Contra- indicaties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/>
          </a:bodyPr>
          <a:lstStyle/>
          <a:p>
            <a:r>
              <a:rPr lang="nl-NL" dirty="0" smtClean="0"/>
              <a:t>-  Nooit masseren op slagaders</a:t>
            </a:r>
          </a:p>
          <a:p>
            <a:endParaRPr lang="nl-NL" dirty="0"/>
          </a:p>
          <a:p>
            <a:r>
              <a:rPr lang="nl-NL" dirty="0" smtClean="0"/>
              <a:t>Wees voorzichtig bij:</a:t>
            </a:r>
            <a:endParaRPr lang="nl-NL" dirty="0"/>
          </a:p>
          <a:p>
            <a:r>
              <a:rPr lang="nl-NL" dirty="0" smtClean="0"/>
              <a:t>- </a:t>
            </a:r>
            <a:r>
              <a:rPr lang="en-US" dirty="0" smtClean="0"/>
              <a:t> </a:t>
            </a:r>
            <a:r>
              <a:rPr lang="en-US" dirty="0" err="1"/>
              <a:t>atherosclerose</a:t>
            </a:r>
            <a:r>
              <a:rPr lang="en-US" dirty="0"/>
              <a:t>,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arts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ader</a:t>
            </a:r>
            <a:r>
              <a:rPr lang="en-US" dirty="0"/>
              <a:t> </a:t>
            </a:r>
            <a:r>
              <a:rPr lang="en-US" dirty="0" err="1"/>
              <a:t>verkalking</a:t>
            </a:r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lymfeknopen</a:t>
            </a:r>
            <a:r>
              <a:rPr lang="en-US" dirty="0"/>
              <a:t>,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lymfeknoop</a:t>
            </a:r>
            <a:r>
              <a:rPr lang="en-US" dirty="0"/>
              <a:t> </a:t>
            </a:r>
            <a:r>
              <a:rPr lang="en-US" dirty="0" err="1"/>
              <a:t>ontstoken</a:t>
            </a:r>
            <a:r>
              <a:rPr lang="en-US" dirty="0"/>
              <a:t> is </a:t>
            </a:r>
            <a:r>
              <a:rPr lang="en-US" dirty="0" err="1"/>
              <a:t>voelt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hard </a:t>
            </a:r>
            <a:r>
              <a:rPr lang="en-US" dirty="0" err="1"/>
              <a:t>aan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in</a:t>
            </a:r>
          </a:p>
          <a:p>
            <a:r>
              <a:rPr lang="en-US" dirty="0" err="1"/>
              <a:t>spierweefsel</a:t>
            </a:r>
            <a:r>
              <a:rPr lang="en-US" dirty="0"/>
              <a:t> </a:t>
            </a:r>
            <a:r>
              <a:rPr lang="en-US" dirty="0" err="1"/>
              <a:t>opgenomen</a:t>
            </a:r>
            <a:r>
              <a:rPr lang="en-US" dirty="0"/>
              <a:t> en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vingers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pakken</a:t>
            </a:r>
            <a:r>
              <a:rPr lang="en-US" dirty="0"/>
              <a:t>.</a:t>
            </a:r>
          </a:p>
          <a:p>
            <a:r>
              <a:rPr lang="en-US" dirty="0"/>
              <a:t>–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gelden</a:t>
            </a:r>
            <a:r>
              <a:rPr lang="en-US" dirty="0"/>
              <a:t> </a:t>
            </a:r>
            <a:r>
              <a:rPr lang="en-US" dirty="0" err="1"/>
              <a:t>dezelfde</a:t>
            </a:r>
            <a:r>
              <a:rPr lang="en-US" dirty="0"/>
              <a:t> contra </a:t>
            </a:r>
            <a:r>
              <a:rPr lang="en-US" dirty="0" err="1"/>
              <a:t>indicaties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massage; </a:t>
            </a:r>
            <a:r>
              <a:rPr lang="en-US" dirty="0" err="1"/>
              <a:t>koorts</a:t>
            </a:r>
            <a:r>
              <a:rPr lang="en-US" dirty="0"/>
              <a:t>, virus, </a:t>
            </a:r>
            <a:r>
              <a:rPr lang="en-US" dirty="0" err="1"/>
              <a:t>huidaandoeningen</a:t>
            </a:r>
            <a:r>
              <a:rPr lang="en-US" dirty="0"/>
              <a:t> etc.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351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</a:t>
            </a:r>
            <a:r>
              <a:rPr lang="nl-NL" dirty="0" smtClean="0"/>
              <a:t>behandel </a:t>
            </a:r>
            <a:r>
              <a:rPr lang="nl-NL" dirty="0" smtClean="0"/>
              <a:t>je niet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dirty="0"/>
              <a:t>open wond</a:t>
            </a:r>
          </a:p>
          <a:p>
            <a:pPr lvl="0"/>
            <a:r>
              <a:rPr lang="nl-NL" dirty="0"/>
              <a:t>verbrande huid</a:t>
            </a:r>
          </a:p>
          <a:p>
            <a:pPr lvl="0"/>
            <a:r>
              <a:rPr lang="nl-NL" dirty="0"/>
              <a:t>dermatologische problemen zoals wratten</a:t>
            </a:r>
          </a:p>
          <a:p>
            <a:pPr lvl="0"/>
            <a:r>
              <a:rPr lang="nl-NL" dirty="0"/>
              <a:t>plek van ontsteking of waar net een ontsteking is geweest</a:t>
            </a:r>
          </a:p>
          <a:p>
            <a:pPr lvl="0"/>
            <a:r>
              <a:rPr lang="nl-NL" dirty="0"/>
              <a:t>vaataandoeningen</a:t>
            </a:r>
          </a:p>
          <a:p>
            <a:pPr lvl="0"/>
            <a:r>
              <a:rPr lang="nl-NL" dirty="0"/>
              <a:t>spataderen</a:t>
            </a:r>
          </a:p>
          <a:p>
            <a:pPr lvl="0"/>
            <a:r>
              <a:rPr lang="nl-NL" dirty="0"/>
              <a:t>kneuzingen of blauwe plekken</a:t>
            </a:r>
          </a:p>
          <a:p>
            <a:pPr lvl="0"/>
            <a:r>
              <a:rPr lang="nl-NL" dirty="0"/>
              <a:t>net </a:t>
            </a:r>
            <a:r>
              <a:rPr lang="nl-NL" dirty="0" err="1"/>
              <a:t>geharste</a:t>
            </a:r>
            <a:r>
              <a:rPr lang="nl-NL" dirty="0"/>
              <a:t> huid of als cliënt harige huid heeft</a:t>
            </a:r>
          </a:p>
          <a:p>
            <a:pPr lvl="0"/>
            <a:r>
              <a:rPr lang="nl-NL" dirty="0"/>
              <a:t>benige uitsteeksels</a:t>
            </a:r>
          </a:p>
          <a:p>
            <a:pPr lvl="0"/>
            <a:r>
              <a:rPr lang="nl-NL" dirty="0"/>
              <a:t>breuken</a:t>
            </a:r>
          </a:p>
          <a:p>
            <a:pPr lvl="0"/>
            <a:r>
              <a:rPr lang="nl-NL" dirty="0"/>
              <a:t>wees voorzichtig bij ouderen en kinderen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351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Behandeling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sz="4000" dirty="0"/>
              <a:t>Bij </a:t>
            </a:r>
            <a:r>
              <a:rPr lang="nl-NL" sz="4000" dirty="0" smtClean="0"/>
              <a:t>twijfel</a:t>
            </a:r>
            <a:r>
              <a:rPr lang="nl-NL" sz="4000" dirty="0"/>
              <a:t>:</a:t>
            </a:r>
            <a:r>
              <a:rPr lang="nl-NL" sz="4000" dirty="0" smtClean="0"/>
              <a:t> </a:t>
            </a:r>
          </a:p>
          <a:p>
            <a:r>
              <a:rPr lang="nl-NL" sz="4000" dirty="0" smtClean="0"/>
              <a:t>Laat </a:t>
            </a:r>
            <a:r>
              <a:rPr lang="nl-NL" sz="4000" dirty="0"/>
              <a:t>de cliënt altijd eerst de arts of specialist raadplegen.</a:t>
            </a:r>
          </a:p>
          <a:p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38351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Triggerpoints lokaliseren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1170960" y="2136339"/>
            <a:ext cx="7973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– </a:t>
            </a:r>
            <a:r>
              <a:rPr lang="en-US" dirty="0" err="1"/>
              <a:t>Tijdens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smtClean="0"/>
              <a:t>massage</a:t>
            </a:r>
          </a:p>
          <a:p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cliënt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 smtClean="0"/>
              <a:t>specifieke</a:t>
            </a:r>
            <a:r>
              <a:rPr lang="en-US" dirty="0" smtClean="0"/>
              <a:t> </a:t>
            </a:r>
            <a:r>
              <a:rPr lang="en-US" dirty="0" err="1"/>
              <a:t>pijn</a:t>
            </a:r>
            <a:r>
              <a:rPr lang="en-US" dirty="0"/>
              <a:t> </a:t>
            </a:r>
            <a:r>
              <a:rPr lang="en-US" dirty="0" err="1" smtClean="0"/>
              <a:t>klacht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06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Praktijk: Schouders</a:t>
            </a:r>
            <a:endParaRPr lang="nl-NL" dirty="0"/>
          </a:p>
        </p:txBody>
      </p:sp>
      <p:pic>
        <p:nvPicPr>
          <p:cNvPr id="4" name="Content Placeholder 3" descr="Schermafbeelding 2021-03-05 om 22.06.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9" t="-1706" r="-120626" b="-1514"/>
          <a:stretch/>
        </p:blipFill>
        <p:spPr>
          <a:xfrm>
            <a:off x="1096963" y="2127565"/>
            <a:ext cx="9421625" cy="4162109"/>
          </a:xfrm>
        </p:spPr>
      </p:pic>
      <p:pic>
        <p:nvPicPr>
          <p:cNvPr id="5" name="Picture 4" descr="Schermafbeelding 2021-03-05 om 22.06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82" y="1878106"/>
            <a:ext cx="49022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6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Sternocleidomastoidius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952" r="-24952"/>
          <a:stretch>
            <a:fillRect/>
          </a:stretch>
        </p:blipFill>
        <p:spPr>
          <a:xfrm>
            <a:off x="2219325" y="2073275"/>
            <a:ext cx="7264400" cy="4062413"/>
          </a:xfrm>
        </p:spPr>
      </p:pic>
    </p:spTree>
    <p:extLst>
      <p:ext uri="{BB962C8B-B14F-4D97-AF65-F5344CB8AC3E}">
        <p14:creationId xmlns:p14="http://schemas.microsoft.com/office/powerpoint/2010/main" val="1034891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Trapezius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4787" r="-54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8814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Quadratus</a:t>
            </a:r>
            <a:r>
              <a:rPr lang="en-US" dirty="0" smtClean="0"/>
              <a:t> </a:t>
            </a:r>
            <a:r>
              <a:rPr lang="en-US" dirty="0" err="1" smtClean="0"/>
              <a:t>Lumboru</a:t>
            </a:r>
            <a:r>
              <a:rPr lang="en-US" dirty="0" err="1"/>
              <a:t>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4787" r="-54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566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Kuitspieren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4787" r="-54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558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A7B7609-1774-42C8-A97E-799F5DBD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vragen/opmerkingen?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61F850DE-2AAF-4C6D-81EE-EDB70235F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964" y="2607300"/>
            <a:ext cx="5562313" cy="25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Fascia</a:t>
            </a:r>
            <a:endParaRPr lang="nl-NL" dirty="0"/>
          </a:p>
        </p:txBody>
      </p:sp>
      <p:pic>
        <p:nvPicPr>
          <p:cNvPr id="4" name="Content Placeholder 3" descr="Schermafbeelding 2021-03-05 om 21.28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54" r="-23454"/>
          <a:stretch>
            <a:fillRect/>
          </a:stretch>
        </p:blipFill>
        <p:spPr>
          <a:xfrm>
            <a:off x="1096963" y="1846263"/>
            <a:ext cx="10058400" cy="4443412"/>
          </a:xfrm>
        </p:spPr>
      </p:pic>
    </p:spTree>
    <p:extLst>
      <p:ext uri="{BB962C8B-B14F-4D97-AF65-F5344CB8AC3E}">
        <p14:creationId xmlns:p14="http://schemas.microsoft.com/office/powerpoint/2010/main" val="269697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Fascia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sz="4000" i="1" dirty="0" smtClean="0"/>
              <a:t>“Alles onder de huid is met fascia met elkaar verbonden, het is een zeer complex netwerk”</a:t>
            </a:r>
          </a:p>
          <a:p>
            <a:r>
              <a:rPr lang="nl-NL" dirty="0" smtClean="0"/>
              <a:t>Jean Claude </a:t>
            </a:r>
            <a:r>
              <a:rPr lang="nl-NL" dirty="0" err="1" smtClean="0"/>
              <a:t>Cumbertau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697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Fascia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 smtClean="0"/>
              <a:t>4 typen fascia:</a:t>
            </a:r>
          </a:p>
          <a:p>
            <a:r>
              <a:rPr lang="nl-NL" dirty="0" smtClean="0"/>
              <a:t>- Kraakbeen</a:t>
            </a:r>
          </a:p>
          <a:p>
            <a:r>
              <a:rPr lang="nl-NL" dirty="0" smtClean="0"/>
              <a:t>- Bot</a:t>
            </a:r>
          </a:p>
          <a:p>
            <a:r>
              <a:rPr lang="nl-NL" dirty="0" smtClean="0"/>
              <a:t>- Bloed</a:t>
            </a:r>
          </a:p>
          <a:p>
            <a:r>
              <a:rPr lang="nl-NL" dirty="0" smtClean="0"/>
              <a:t>- Algemeen Fascia/</a:t>
            </a:r>
            <a:r>
              <a:rPr lang="nl-NL" dirty="0" err="1" smtClean="0"/>
              <a:t>connective</a:t>
            </a:r>
            <a:r>
              <a:rPr lang="nl-NL" dirty="0" smtClean="0"/>
              <a:t> tissue</a:t>
            </a:r>
          </a:p>
          <a:p>
            <a:endParaRPr lang="nl-NL" dirty="0"/>
          </a:p>
          <a:p>
            <a:r>
              <a:rPr lang="nl-NL" b="1" dirty="0" smtClean="0"/>
              <a:t>4 hoofdfuncties:</a:t>
            </a:r>
          </a:p>
          <a:p>
            <a:r>
              <a:rPr lang="nl-NL" dirty="0" smtClean="0"/>
              <a:t>- Verbinden</a:t>
            </a:r>
          </a:p>
          <a:p>
            <a:r>
              <a:rPr lang="nl-NL" dirty="0" smtClean="0"/>
              <a:t>- Beschermen</a:t>
            </a:r>
          </a:p>
          <a:p>
            <a:r>
              <a:rPr lang="nl-NL" dirty="0" smtClean="0"/>
              <a:t>- Isolatie</a:t>
            </a:r>
          </a:p>
          <a:p>
            <a:r>
              <a:rPr lang="nl-NL" dirty="0" smtClean="0"/>
              <a:t>- Transport</a:t>
            </a:r>
          </a:p>
        </p:txBody>
      </p:sp>
    </p:spTree>
    <p:extLst>
      <p:ext uri="{BB962C8B-B14F-4D97-AF65-F5344CB8AC3E}">
        <p14:creationId xmlns:p14="http://schemas.microsoft.com/office/powerpoint/2010/main" val="393760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Fascia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nl-NL" b="1" dirty="0"/>
              <a:t>Fascia bestaat uit: </a:t>
            </a:r>
          </a:p>
          <a:p>
            <a:pPr fontAlgn="base"/>
            <a:r>
              <a:rPr lang="nl-NL" dirty="0"/>
              <a:t>De Extracellulaire Matrix (ECM) van fascia bestaat uit</a:t>
            </a:r>
          </a:p>
          <a:p>
            <a:pPr fontAlgn="base"/>
            <a:r>
              <a:rPr lang="nl-NL" dirty="0" smtClean="0"/>
              <a:t>- </a:t>
            </a:r>
            <a:r>
              <a:rPr lang="nl-NL" dirty="0" err="1" smtClean="0"/>
              <a:t>Ground</a:t>
            </a:r>
            <a:r>
              <a:rPr lang="nl-NL" dirty="0" smtClean="0"/>
              <a:t> </a:t>
            </a:r>
            <a:r>
              <a:rPr lang="nl-NL" dirty="0" err="1"/>
              <a:t>Substance</a:t>
            </a:r>
            <a:r>
              <a:rPr lang="nl-NL" dirty="0"/>
              <a:t> </a:t>
            </a:r>
            <a:r>
              <a:rPr lang="nl-NL" dirty="0" smtClean="0"/>
              <a:t>(</a:t>
            </a:r>
            <a:r>
              <a:rPr lang="nl-NL" dirty="0" err="1" smtClean="0"/>
              <a:t>hayluronzuur</a:t>
            </a:r>
            <a:r>
              <a:rPr lang="nl-NL" dirty="0" smtClean="0"/>
              <a:t> en </a:t>
            </a:r>
            <a:r>
              <a:rPr lang="nl-NL" dirty="0" err="1" smtClean="0"/>
              <a:t>Proteoglycanen</a:t>
            </a:r>
            <a:r>
              <a:rPr lang="nl-NL" dirty="0" smtClean="0"/>
              <a:t>)</a:t>
            </a:r>
          </a:p>
          <a:p>
            <a:pPr lvl="0" fontAlgn="base"/>
            <a:r>
              <a:rPr lang="nl-NL" dirty="0" smtClean="0"/>
              <a:t>- Collagene weefsels</a:t>
            </a:r>
          </a:p>
          <a:p>
            <a:pPr fontAlgn="base"/>
            <a:r>
              <a:rPr lang="nl-NL" dirty="0" smtClean="0"/>
              <a:t>Buiten </a:t>
            </a:r>
            <a:r>
              <a:rPr lang="nl-NL" dirty="0"/>
              <a:t>deze EMC zitten de cellen met als belangrijkste de </a:t>
            </a:r>
            <a:r>
              <a:rPr lang="nl-NL" dirty="0" err="1"/>
              <a:t>Fybroblasten</a:t>
            </a:r>
            <a:r>
              <a:rPr lang="nl-NL" dirty="0"/>
              <a:t>. Zij vormen collagene fibrillen en tussenstof  </a:t>
            </a:r>
          </a:p>
          <a:p>
            <a:pPr fontAlgn="base"/>
            <a:r>
              <a:rPr lang="nl-NL" b="1" dirty="0" err="1"/>
              <a:t>Fybroblasten</a:t>
            </a:r>
            <a:r>
              <a:rPr lang="nl-NL" dirty="0"/>
              <a:t> reageren op </a:t>
            </a:r>
          </a:p>
          <a:p>
            <a:pPr lvl="0" fontAlgn="base"/>
            <a:r>
              <a:rPr lang="nl-NL" dirty="0"/>
              <a:t>mechanische druk (beweging en beschadiging) </a:t>
            </a:r>
          </a:p>
          <a:p>
            <a:pPr lvl="0" fontAlgn="base"/>
            <a:r>
              <a:rPr lang="nl-NL" dirty="0"/>
              <a:t>biochemische stimulaties (afvalstoffen, hormonen en zuurtegraad)</a:t>
            </a:r>
          </a:p>
          <a:p>
            <a:pPr fontAlgn="base"/>
            <a:endParaRPr lang="nl-NL" dirty="0"/>
          </a:p>
          <a:p>
            <a:r>
              <a:rPr lang="nl-NL" dirty="0"/>
              <a:t>Fascia heeft een sterk elastisch adaptief vermogen in gezond bindweefsel wordt bijna alle elastische rek omgezet in kracht 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26343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Soorten Pijn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/>
          </a:bodyPr>
          <a:lstStyle/>
          <a:p>
            <a:pPr fontAlgn="base"/>
            <a:r>
              <a:rPr lang="nl-NL" b="1" dirty="0" smtClean="0"/>
              <a:t>Pijn: </a:t>
            </a:r>
            <a:r>
              <a:rPr lang="nl-NL" dirty="0" smtClean="0"/>
              <a:t>een onplezierige, sensorische en emotionele ervaring  die gepaard gaat met feitelijke of  mogelijke weefselschade of die beschreven wordt in termen van dergelijke beschadiging (AISP)</a:t>
            </a:r>
          </a:p>
          <a:p>
            <a:pPr fontAlgn="base"/>
            <a:r>
              <a:rPr lang="nl-NL" dirty="0" smtClean="0"/>
              <a:t>- Stekende pijn </a:t>
            </a:r>
          </a:p>
          <a:p>
            <a:pPr fontAlgn="base"/>
            <a:r>
              <a:rPr lang="nl-NL" dirty="0" smtClean="0"/>
              <a:t>- Brandende pijn</a:t>
            </a:r>
          </a:p>
          <a:p>
            <a:pPr fontAlgn="base"/>
            <a:r>
              <a:rPr lang="nl-NL" dirty="0" smtClean="0"/>
              <a:t>- Kloppende/bonkende pijn</a:t>
            </a:r>
          </a:p>
          <a:p>
            <a:pPr fontAlgn="base"/>
            <a:r>
              <a:rPr lang="nl-NL" dirty="0" smtClean="0"/>
              <a:t>- Doffe pijn</a:t>
            </a:r>
          </a:p>
          <a:p>
            <a:pPr fontAlgn="base"/>
            <a:r>
              <a:rPr lang="nl-NL" dirty="0" smtClean="0"/>
              <a:t>- Zeurende pijn</a:t>
            </a:r>
          </a:p>
          <a:p>
            <a:pPr fontAlgn="base"/>
            <a:r>
              <a:rPr lang="nl-NL" dirty="0" smtClean="0"/>
              <a:t>- Spastische pijn (kramp)</a:t>
            </a:r>
          </a:p>
        </p:txBody>
      </p:sp>
    </p:spTree>
    <p:extLst>
      <p:ext uri="{BB962C8B-B14F-4D97-AF65-F5344CB8AC3E}">
        <p14:creationId xmlns:p14="http://schemas.microsoft.com/office/powerpoint/2010/main" val="396309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Oorzaken pijn en spanning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4501"/>
          </a:xfrm>
        </p:spPr>
        <p:txBody>
          <a:bodyPr>
            <a:normAutofit/>
          </a:bodyPr>
          <a:lstStyle/>
          <a:p>
            <a:pPr fontAlgn="base"/>
            <a:r>
              <a:rPr lang="nl-NL" dirty="0" smtClean="0"/>
              <a:t>Op basis van Fascianetwerk in het lichaam</a:t>
            </a:r>
          </a:p>
          <a:p>
            <a:pPr fontAlgn="base"/>
            <a:endParaRPr lang="nl-NL" dirty="0" smtClean="0"/>
          </a:p>
          <a:p>
            <a:pPr fontAlgn="base"/>
            <a:r>
              <a:rPr lang="nl-NL" dirty="0" smtClean="0"/>
              <a:t>Disbalans in de trekkrachten/</a:t>
            </a:r>
            <a:r>
              <a:rPr lang="nl-NL" dirty="0" err="1" smtClean="0"/>
              <a:t>Tensegrity</a:t>
            </a:r>
            <a:endParaRPr lang="nl-NL" dirty="0" smtClean="0"/>
          </a:p>
          <a:p>
            <a:pPr fontAlgn="base"/>
            <a:endParaRPr lang="nl-NL" dirty="0"/>
          </a:p>
          <a:p>
            <a:pPr fontAlgn="base"/>
            <a:r>
              <a:rPr lang="nl-NL" dirty="0" smtClean="0"/>
              <a:t>Fibroblasten: te hoge collageen productie </a:t>
            </a:r>
            <a:r>
              <a:rPr lang="nl-NL" dirty="0" smtClean="0">
                <a:sym typeface="Wingdings"/>
              </a:rPr>
              <a:t> geen afvoer afvalstoffen</a:t>
            </a:r>
            <a:endParaRPr lang="nl-NL" dirty="0"/>
          </a:p>
          <a:p>
            <a:pPr fontAlgn="base"/>
            <a:endParaRPr lang="nl-NL" dirty="0" smtClean="0"/>
          </a:p>
          <a:p>
            <a:pPr fontAlgn="base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216248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11B2E7-5BE8-443B-973D-51D5F008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triggerpoints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FDBCD87-84A8-4724-88A6-6D5A2AF2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540250"/>
            <a:ext cx="3696970" cy="17499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66875" y="2190750"/>
            <a:ext cx="4775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2"/>
              </a:rPr>
              <a:t>https://www.youtube.com/watch?v=TIvIo70Z3eI</a:t>
            </a:r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24664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13645</TotalTime>
  <Words>571</Words>
  <Application>Microsoft Macintosh PowerPoint</Application>
  <PresentationFormat>Custom</PresentationFormat>
  <Paragraphs>145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Terugblik</vt:lpstr>
      <vt:lpstr>  </vt:lpstr>
      <vt:lpstr>Welkom</vt:lpstr>
      <vt:lpstr>Wat is Fascia</vt:lpstr>
      <vt:lpstr>Wat is Fascia</vt:lpstr>
      <vt:lpstr>Wat is Fascia</vt:lpstr>
      <vt:lpstr>Wat is Fascia</vt:lpstr>
      <vt:lpstr>Soorten Pijn</vt:lpstr>
      <vt:lpstr>Oorzaken pijn en spanning</vt:lpstr>
      <vt:lpstr>Wat zijn triggerpoints</vt:lpstr>
      <vt:lpstr>PowerPoint Presentation</vt:lpstr>
      <vt:lpstr>Sarcomeren en triggerpoints</vt:lpstr>
      <vt:lpstr>Sarcomeren en triggerpoints</vt:lpstr>
      <vt:lpstr>Sarcomeren en triggerpoints</vt:lpstr>
      <vt:lpstr>PowerPoint Presentation</vt:lpstr>
      <vt:lpstr>Wat zijn triggerpoints</vt:lpstr>
      <vt:lpstr>Wat zijn triggerpoints</vt:lpstr>
      <vt:lpstr>Soorten Triggerpoints</vt:lpstr>
      <vt:lpstr>Kenmerken Triggerpoints</vt:lpstr>
      <vt:lpstr>Wat gebruik je bij Triggerpoint therapie</vt:lpstr>
      <vt:lpstr>Contra- indicaties</vt:lpstr>
      <vt:lpstr>Waar behandel je niet </vt:lpstr>
      <vt:lpstr> Behandeling</vt:lpstr>
      <vt:lpstr>Triggerpoints lokaliseren</vt:lpstr>
      <vt:lpstr>Praktijk: Schouders</vt:lpstr>
      <vt:lpstr>Sternocleidomastoidius</vt:lpstr>
      <vt:lpstr>Trapezius</vt:lpstr>
      <vt:lpstr>Quadratus Lumborum</vt:lpstr>
      <vt:lpstr>Kuitspieren</vt:lpstr>
      <vt:lpstr>vragen/opmerkingen?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Leerwensen</dc:title>
  <dc:creator>Irene ten Haaf</dc:creator>
  <cp:lastModifiedBy>Mathilde</cp:lastModifiedBy>
  <cp:revision>54</cp:revision>
  <dcterms:created xsi:type="dcterms:W3CDTF">2019-01-30T16:18:26Z</dcterms:created>
  <dcterms:modified xsi:type="dcterms:W3CDTF">2021-04-18T17:21:29Z</dcterms:modified>
</cp:coreProperties>
</file>